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68" r:id="rId5"/>
    <p:sldId id="257" r:id="rId6"/>
    <p:sldId id="270" r:id="rId7"/>
    <p:sldId id="263" r:id="rId8"/>
    <p:sldId id="272" r:id="rId9"/>
    <p:sldId id="259" r:id="rId10"/>
    <p:sldId id="261" r:id="rId11"/>
    <p:sldId id="264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rgieva-BC.RPND\&#1056;&#1072;&#1073;&#1086;&#1095;&#1080;&#1081;%20&#1089;&#1090;&#1086;&#1083;\&#1055;&#1086;&#1082;&#1072;&#1079;.&#1079;&#1072;&#1073;&#1086;&#1083;.2016%20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2"/>
          <c:order val="2"/>
          <c:tx>
            <c:strRef>
              <c:f>Лист1!$B$594</c:f>
            </c:strRef>
          </c:tx>
          <c:cat>
            <c:multiLvlStrRef>
              <c:f>Лист1!$A$595:$A$597</c:f>
            </c:multiLvlStrRef>
          </c:cat>
          <c:val>
            <c:numRef>
              <c:f>Лист1!$B$595:$B$597</c:f>
            </c:numRef>
          </c:val>
        </c:ser>
        <c:ser>
          <c:idx val="3"/>
          <c:order val="3"/>
          <c:tx>
            <c:strRef>
              <c:f>Лист1!$C$594</c:f>
            </c:strRef>
          </c:tx>
          <c:spPr>
            <a:solidFill>
              <a:srgbClr val="00B050"/>
            </a:solidFill>
          </c:spPr>
          <c:cat>
            <c:multiLvlStrRef>
              <c:f>Лист1!$A$595:$A$597</c:f>
            </c:multiLvlStrRef>
          </c:cat>
          <c:val>
            <c:numRef>
              <c:f>Лист1!$C$595:$C$597</c:f>
            </c:numRef>
          </c:val>
        </c:ser>
        <c:ser>
          <c:idx val="4"/>
          <c:order val="4"/>
          <c:tx>
            <c:strRef>
              <c:f>'[БЦ Показ.забол.2015 г..xlsx]Лист1'!$B$528</c:f>
            </c:strRef>
          </c:tx>
          <c:cat>
            <c:multiLvlStrRef>
              <c:f>'[БЦ Показ.забол.2015 г..xlsx]Лист1'!$A$529:$A$531</c:f>
            </c:multiLvlStrRef>
          </c:cat>
          <c:val>
            <c:numRef>
              <c:f>'[БЦ Показ.забол.2015 г..xlsx]Лист1'!$B$529:$B$531</c:f>
            </c:numRef>
          </c:val>
        </c:ser>
        <c:ser>
          <c:idx val="5"/>
          <c:order val="5"/>
          <c:tx>
            <c:strRef>
              <c:f>'[БЦ Показ.забол.2015 г..xlsx]Лист1'!$C$528</c:f>
            </c:strRef>
          </c:tx>
          <c:spPr>
            <a:solidFill>
              <a:srgbClr val="FFFF00"/>
            </a:solidFill>
          </c:spPr>
          <c:cat>
            <c:multiLvlStrRef>
              <c:f>'[БЦ Показ.забол.2015 г..xlsx]Лист1'!$A$529:$A$531</c:f>
            </c:multiLvlStrRef>
          </c:cat>
          <c:val>
            <c:numRef>
              <c:f>'[БЦ Показ.забол.2015 г..xlsx]Лист1'!$C$529:$C$531</c:f>
            </c:numRef>
          </c:val>
        </c:ser>
        <c:ser>
          <c:idx val="6"/>
          <c:order val="6"/>
          <c:tx>
            <c:strRef>
              <c:f>'[Показ.забол.2016 г..xlsx]Лист1'!$B$522</c:f>
            </c:strRef>
          </c:tx>
          <c:cat>
            <c:multiLvlStrRef>
              <c:f>'[Показ.забол.2016 г..xlsx]Лист1'!$A$523:$A$525</c:f>
            </c:multiLvlStrRef>
          </c:cat>
          <c:val>
            <c:numRef>
              <c:f>'[Показ.забол.2016 г..xlsx]Лист1'!$B$523:$B$525</c:f>
            </c:numRef>
          </c:val>
        </c:ser>
        <c:ser>
          <c:idx val="7"/>
          <c:order val="7"/>
          <c:tx>
            <c:strRef>
              <c:f>'[Показ.забол.2016 г..xlsx]Лист1'!$C$522</c:f>
            </c:strRef>
          </c:tx>
          <c:cat>
            <c:multiLvlStrRef>
              <c:f>'[Показ.забол.2016 г..xlsx]Лист1'!$A$523:$A$525</c:f>
            </c:multiLvlStrRef>
          </c:cat>
          <c:val>
            <c:numRef>
              <c:f>'[Показ.забол.2016 г..xlsx]Лист1'!$C$523:$C$525</c:f>
            </c:numRef>
          </c:val>
        </c:ser>
        <c:ser>
          <c:idx val="8"/>
          <c:order val="8"/>
          <c:tx>
            <c:strRef>
              <c:f>'[Показ.забол.2016 г..xlsx]Лист1'!$B$522</c:f>
            </c:strRef>
          </c:tx>
          <c:cat>
            <c:multiLvlStrRef>
              <c:f>'[Показ.забол.2016 г..xlsx]Лист1'!$A$523:$A$525</c:f>
            </c:multiLvlStrRef>
          </c:cat>
          <c:val>
            <c:numRef>
              <c:f>'[Показ.забол.2016 г..xlsx]Лист1'!$B$523:$B$525</c:f>
            </c:numRef>
          </c:val>
        </c:ser>
        <c:ser>
          <c:idx val="9"/>
          <c:order val="9"/>
          <c:tx>
            <c:strRef>
              <c:f>'[Показ.забол.2016 г..xlsx]Лист1'!$C$522</c:f>
            </c:strRef>
          </c:tx>
          <c:cat>
            <c:multiLvlStrRef>
              <c:f>'[Показ.забол.2016 г..xlsx]Лист1'!$A$523:$A$525</c:f>
            </c:multiLvlStrRef>
          </c:cat>
          <c:val>
            <c:numRef>
              <c:f>'[Показ.забол.2016 г..xlsx]Лист1'!$C$523:$C$525</c:f>
            </c:numRef>
          </c:val>
        </c:ser>
        <c:ser>
          <c:idx val="10"/>
          <c:order val="10"/>
          <c:tx>
            <c:strRef>
              <c:f>'[Показ.забол.2016 г..xlsx]Лист1'!$B$522</c:f>
            </c:strRef>
          </c:tx>
          <c:cat>
            <c:multiLvlStrRef>
              <c:f>'[Показ.забол.2016 г..xlsx]Лист1'!$A$523:$A$525</c:f>
            </c:multiLvlStrRef>
          </c:cat>
          <c:val>
            <c:numRef>
              <c:f>'[Показ.забол.2016 г..xlsx]Лист1'!$B$523:$B$525</c:f>
            </c:numRef>
          </c:val>
        </c:ser>
        <c:ser>
          <c:idx val="11"/>
          <c:order val="11"/>
          <c:tx>
            <c:strRef>
              <c:f>'[Показ.забол.2016 г..xlsx]Лист1'!$C$522</c:f>
            </c:strRef>
          </c:tx>
          <c:cat>
            <c:multiLvlStrRef>
              <c:f>'[Показ.забол.2016 г..xlsx]Лист1'!$A$523:$A$525</c:f>
            </c:multiLvlStrRef>
          </c:cat>
          <c:val>
            <c:numRef>
              <c:f>'[Показ.забол.2016 г..xlsx]Лист1'!$C$523:$C$525</c:f>
            </c:numRef>
          </c:val>
        </c:ser>
        <c:ser>
          <c:idx val="0"/>
          <c:order val="0"/>
          <c:tx>
            <c:strRef>
              <c:f>'[Показ.забол.2016 г..xlsx]Лист1'!$B$522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'[Показ.забол.2016 г..xlsx]Лист1'!$A$523:$A$525</c:f>
              <c:strCache>
                <c:ptCount val="3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</c:strCache>
            </c:strRef>
          </c:cat>
          <c:val>
            <c:numRef>
              <c:f>'[Показ.забол.2016 г..xlsx]Лист1'!$B$523:$B$525</c:f>
              <c:numCache>
                <c:formatCode>General</c:formatCode>
                <c:ptCount val="3"/>
                <c:pt idx="0">
                  <c:v>41.7</c:v>
                </c:pt>
                <c:pt idx="1">
                  <c:v>24.3</c:v>
                </c:pt>
                <c:pt idx="2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'[Показ.забол.2016 г..xlsx]Лист1'!$C$522</c:f>
              <c:strCache>
                <c:ptCount val="1"/>
                <c:pt idx="0">
                  <c:v>2016 г.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'[Показ.забол.2016 г..xlsx]Лист1'!$A$523:$A$525</c:f>
              <c:strCache>
                <c:ptCount val="3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</c:strCache>
            </c:strRef>
          </c:cat>
          <c:val>
            <c:numRef>
              <c:f>'[Показ.забол.2016 г..xlsx]Лист1'!$C$523:$C$525</c:f>
              <c:numCache>
                <c:formatCode>General</c:formatCode>
                <c:ptCount val="3"/>
                <c:pt idx="0">
                  <c:v>39.1</c:v>
                </c:pt>
                <c:pt idx="1">
                  <c:v>26</c:v>
                </c:pt>
                <c:pt idx="2">
                  <c:v>18.7</c:v>
                </c:pt>
              </c:numCache>
            </c:numRef>
          </c:val>
        </c:ser>
        <c:shape val="cylinder"/>
        <c:axId val="98119040"/>
        <c:axId val="98124928"/>
        <c:axId val="0"/>
      </c:bar3DChart>
      <c:catAx>
        <c:axId val="9811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98124928"/>
        <c:crosses val="autoZero"/>
        <c:auto val="1"/>
        <c:lblAlgn val="ctr"/>
        <c:lblOffset val="100"/>
      </c:catAx>
      <c:valAx>
        <c:axId val="98124928"/>
        <c:scaling>
          <c:orientation val="minMax"/>
        </c:scaling>
        <c:delete val="1"/>
        <c:axPos val="l"/>
        <c:numFmt formatCode="General" sourceLinked="1"/>
        <c:tickLblPos val="nextTo"/>
        <c:crossAx val="9811904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9F22-02F8-498A-890D-F77157A5B997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C766-1035-4181-9410-29E65D8F0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C766-1035-4181-9410-29E65D8F02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C766-1035-4181-9410-29E65D8F02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35814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Государственное бюджетное учреждение здравоохранения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«Республиканский психоневрологический диспансер»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 специализированную психиатрическую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 			жителям 	республики.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Y:\Главному врачу\Фотоконкурс2013\Здание стационара ГБУЗ РПН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638800" cy="375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572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комплексное стационарное лечение пациентов всех возрастных категорий, страдающих различными расстройствами психики с применением современных методов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атипичных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нейролептиков, противосудорожных препаратов, антидепрессантов);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психиатрические экспертизы и освидетельствования.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810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Кадровый потенциал. За 2016г. с учетом Филиала.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число персонала составляет 686 человек.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 диспансере работает 63 врача, из них имеют сертификат специалиста – 63 чел.(100%), имеют высшую категорию – 19, первую категорию – 4, вторую категорию – 2. Процент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категорированности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39,7 %.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медицинский персонал – 146 чел., из них м/с – 142, имеют сертификат 142 чел., имеют высшую категорию – 77, первую – 11, вторую – 15 человек, процент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категорированности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70,5 %.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Процент укомплектованности врачами составляет (физ.лица) 51,5 %, средним м/персоналом – 56,9%,  младшим м/персоналом – 82,6 %. Показатель укомплектованности физ.лицами врачами остается стабильно низким; средний персонал увеличился незначительно с 55 до 56.1%.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285875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bg1"/>
                </a:solidFill>
              </a:rPr>
              <a:t>Среднемесячная заработная плата врачей, средних  и младших мед. работников в 201</a:t>
            </a:r>
            <a:r>
              <a:rPr lang="en-US" sz="3200" b="1" i="1" dirty="0" smtClean="0">
                <a:solidFill>
                  <a:schemeClr val="bg1"/>
                </a:solidFill>
              </a:rPr>
              <a:t>5-</a:t>
            </a:r>
            <a:r>
              <a:rPr lang="ru-RU" sz="3200" b="1" i="1" dirty="0" smtClean="0">
                <a:solidFill>
                  <a:schemeClr val="bg1"/>
                </a:solidFill>
              </a:rPr>
              <a:t>201</a:t>
            </a:r>
            <a:r>
              <a:rPr lang="en-US" sz="3200" b="1" i="1" dirty="0" smtClean="0">
                <a:solidFill>
                  <a:schemeClr val="bg1"/>
                </a:solidFill>
              </a:rPr>
              <a:t>6</a:t>
            </a:r>
            <a:r>
              <a:rPr lang="ru-RU" sz="3200" b="1" i="1" dirty="0" smtClean="0">
                <a:solidFill>
                  <a:schemeClr val="bg1"/>
                </a:solidFill>
              </a:rPr>
              <a:t> гг. (тыс. руб.)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618009868"/>
              </p:ext>
            </p:extLst>
          </p:nvPr>
        </p:nvGraphicFramePr>
        <p:xfrm>
          <a:off x="0" y="1285875"/>
          <a:ext cx="9144000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2875" y="5715016"/>
            <a:ext cx="9001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/>
              <a:t>Среднемесячная заработная плата составила среди врачей – </a:t>
            </a:r>
            <a:r>
              <a:rPr lang="ru-RU" sz="2400" b="1" i="1" dirty="0" smtClean="0"/>
              <a:t>39,1 </a:t>
            </a:r>
            <a:r>
              <a:rPr lang="ru-RU" sz="2400" b="1" i="1" dirty="0"/>
              <a:t>тыс. руб., среди средних медицинских работников – </a:t>
            </a:r>
            <a:r>
              <a:rPr lang="ru-RU" sz="2400" b="1" i="1" dirty="0" smtClean="0"/>
              <a:t>26,0 </a:t>
            </a:r>
            <a:r>
              <a:rPr lang="ru-RU" sz="2400" b="1" i="1" dirty="0"/>
              <a:t>тыс. </a:t>
            </a:r>
            <a:r>
              <a:rPr lang="ru-RU" sz="2400" b="1" i="1" dirty="0" err="1"/>
              <a:t>руб</a:t>
            </a:r>
            <a:r>
              <a:rPr lang="ru-RU" sz="2400" b="1" i="1" dirty="0"/>
              <a:t>, младшего медицинского персонала – </a:t>
            </a:r>
            <a:r>
              <a:rPr lang="ru-RU" sz="2400" b="1" i="1" dirty="0" smtClean="0"/>
              <a:t>18,7тыс</a:t>
            </a:r>
            <a:r>
              <a:rPr lang="ru-RU" sz="2400" b="1" i="1" dirty="0"/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45227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состав ГБУЗ «Республиканский психоневрологический диспансер» (РПНД)  входят: стационар на 510 коек, расположенный в загородной зоне в пос. Стеклозавода ул. Рабочая 1а,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филиал с. Новая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Брянь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250 коек,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психо-туберкулезное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отделение на 30 коек в п. Ильинка и внебольничные подразделения: 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Диспансерное отделение для взрослых на 35 посещений в смену;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1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кабинет социально-психологической помощи (КСПП) с дневным стационаром на 10 коек; 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Y:\Главному врачу\Фотоконкурс2013\сенсорная комната в психолого-психотерапевтическом цент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810000" cy="3590192"/>
          </a:xfrm>
          <a:prstGeom prst="rect">
            <a:avLst/>
          </a:prstGeom>
          <a:noFill/>
        </p:spPr>
      </p:pic>
      <p:pic>
        <p:nvPicPr>
          <p:cNvPr id="12292" name="Picture 4" descr="Y:\Главному врачу\Фотоконкурс2013\Школа психообразования в психотерапевтическом отде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599"/>
            <a:ext cx="4606076" cy="3517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детское диспансерное отделение на 45 посещений в смену с дневным стационаром для детей на 10 коек;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амбулаторное отделение судебно-психиатрической экспертизы;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кабинет медицинских осмотров</a:t>
            </a:r>
            <a:endParaRPr lang="ru-RU" sz="2800" dirty="0"/>
          </a:p>
        </p:txBody>
      </p:sp>
      <p:pic>
        <p:nvPicPr>
          <p:cNvPr id="3" name="Picture 4" descr="http://rpnd-rb.ru/upload/iblock/1b7/_DSC0802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660898"/>
            <a:ext cx="5181600" cy="3719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1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Стационар РПНД находится в типовом здании. Имеет в составе: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лечебные подразделения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3 мужских, 3 женских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общепсихиатрических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отделений, (в т.ч. отделение медико-социальной помощи), психотерапевтическое,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детское отделение, отделение стационарной судебно-психиатрической экспертизы на 12 коек на базе 3-го отделения;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Y:\Главному врачу\Фотоконкурс2013\_Социально-педагогическая реабилитация в детском отделении стацион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200400" cy="4428731"/>
          </a:xfrm>
          <a:prstGeom prst="rect">
            <a:avLst/>
          </a:prstGeom>
          <a:noFill/>
        </p:spPr>
      </p:pic>
      <p:pic>
        <p:nvPicPr>
          <p:cNvPr id="28675" name="Picture 3" descr="Y:\Главному врачу\Фотоконкурс2013\сенсорная комната в детском диспансерном отде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4800600" cy="342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вспомогательные подразделения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клинико-биохимическая лаборатория, терапевтический, стоматологический, неврологический, педиатрический, гинекологический кабинеты,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Y:\Главному врачу\Фотоконкурс2013\аппарат Ново 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4343400" cy="316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24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рентгенкабинет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физиотерапевтическое отделение, кабинеты ЛФК и функциональной диагностики, ЭКГ, ЭЭГ, УЗИ, аптека, ЦСО, палата интенсивной терапии (ПИТ).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административно-бытовой блок.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Y:\Главному врачу\Фотоконкурс2013\Гипоксика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ds03.infourok.ru/uploads/ex/11c6/0005a38d-f7b1b380/hello_html_6fc26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ds03.infourok.ru/uploads/ex/11c6/0005a38d-f7b1b380/hello_html_6fc26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ds03.infourok.ru/uploads/ex/11c6/0005a38d-f7b1b380/hello_html_6fc26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57200"/>
            <a:ext cx="8305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 психоневрологическом диспансере предоставляют следующие медицинские услуги: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амбулаторную помощь: консультации специалистов (психологов, психотерапевтов, психиатров), диагностику эмоциональной, познавательной, волевой и личностной сферы, психологическую и психотерапевтическую помощь в кризисных ситуациях, при проблемах детско-родительских и межличностных отношений, невротических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тревожно-фобических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расстройствах, депрессиях, медикаментозную терапию, физиотерапевтическое лечение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СПА-комплекс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спелеотерапию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гипокситерапию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аппаратное лечение);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280</Words>
  <PresentationFormat>Экран (4:3)</PresentationFormat>
  <Paragraphs>35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Среднемесячная заработная плата врачей, средних  и младших мед. работников в 2015-2016 гг. (тыс. руб.)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 Татьяна</dc:creator>
  <cp:lastModifiedBy>Sokolova-NN</cp:lastModifiedBy>
  <cp:revision>52</cp:revision>
  <dcterms:created xsi:type="dcterms:W3CDTF">2017-03-20T02:48:14Z</dcterms:created>
  <dcterms:modified xsi:type="dcterms:W3CDTF">2017-03-23T01:48:09Z</dcterms:modified>
</cp:coreProperties>
</file>