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66" r:id="rId4"/>
    <p:sldId id="260" r:id="rId5"/>
    <p:sldId id="262" r:id="rId6"/>
    <p:sldId id="264" r:id="rId7"/>
    <p:sldId id="263" r:id="rId8"/>
    <p:sldId id="265" r:id="rId9"/>
    <p:sldId id="268" r:id="rId10"/>
    <p:sldId id="269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E614C2-B216-4B4B-BEC6-E2F3F92A770D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7CEC7A-E1E8-4E27-9E5F-16CF42722169}">
      <dgm:prSet phldrT="[Текст]" custT="1"/>
      <dgm:spPr/>
      <dgm:t>
        <a:bodyPr/>
        <a:lstStyle/>
        <a:p>
          <a:r>
            <a:rPr lang="ru-RU" sz="3200" b="1" dirty="0">
              <a:solidFill>
                <a:srgbClr val="FF0000"/>
              </a:solidFill>
            </a:rPr>
            <a:t>Проектный метод</a:t>
          </a:r>
        </a:p>
      </dgm:t>
    </dgm:pt>
    <dgm:pt modelId="{2A8A2F10-724D-4F1F-8C5A-276847AB486D}" type="parTrans" cxnId="{3EEFAF76-0D3F-4124-89DA-EE6AC71F7AF1}">
      <dgm:prSet/>
      <dgm:spPr/>
      <dgm:t>
        <a:bodyPr/>
        <a:lstStyle/>
        <a:p>
          <a:endParaRPr lang="ru-RU"/>
        </a:p>
      </dgm:t>
    </dgm:pt>
    <dgm:pt modelId="{F4009196-3159-42A9-8B34-494B97C48ACF}" type="sibTrans" cxnId="{3EEFAF76-0D3F-4124-89DA-EE6AC71F7AF1}">
      <dgm:prSet/>
      <dgm:spPr/>
      <dgm:t>
        <a:bodyPr/>
        <a:lstStyle/>
        <a:p>
          <a:endParaRPr lang="ru-RU"/>
        </a:p>
      </dgm:t>
    </dgm:pt>
    <dgm:pt modelId="{3C852DE1-3198-4691-944F-08145F9449E9}">
      <dgm:prSet phldrT="[Текст]" custT="1"/>
      <dgm:spPr/>
      <dgm:t>
        <a:bodyPr/>
        <a:lstStyle/>
        <a:p>
          <a:r>
            <a:rPr lang="ru-RU" sz="2400" b="1" i="1" dirty="0"/>
            <a:t>1. Выбор темы</a:t>
          </a:r>
        </a:p>
      </dgm:t>
    </dgm:pt>
    <dgm:pt modelId="{6F33E482-DAA2-4A80-A55B-CCB2AEF31C13}" type="parTrans" cxnId="{100657C4-BF53-4532-9E34-45BCBBDCD55E}">
      <dgm:prSet/>
      <dgm:spPr/>
      <dgm:t>
        <a:bodyPr/>
        <a:lstStyle/>
        <a:p>
          <a:endParaRPr lang="ru-RU"/>
        </a:p>
      </dgm:t>
    </dgm:pt>
    <dgm:pt modelId="{86F05839-6406-4D71-957A-BC06345C7828}" type="sibTrans" cxnId="{100657C4-BF53-4532-9E34-45BCBBDCD55E}">
      <dgm:prSet/>
      <dgm:spPr/>
      <dgm:t>
        <a:bodyPr/>
        <a:lstStyle/>
        <a:p>
          <a:endParaRPr lang="ru-RU"/>
        </a:p>
      </dgm:t>
    </dgm:pt>
    <dgm:pt modelId="{55084518-DB00-43C9-85D7-D74CEBB87B9D}">
      <dgm:prSet phldrT="[Текст]" custT="1"/>
      <dgm:spPr/>
      <dgm:t>
        <a:bodyPr/>
        <a:lstStyle/>
        <a:p>
          <a:r>
            <a:rPr lang="ru-RU" sz="2400" b="1" dirty="0"/>
            <a:t>2. Планирование</a:t>
          </a:r>
        </a:p>
      </dgm:t>
    </dgm:pt>
    <dgm:pt modelId="{45FF4E77-0F25-45A0-B083-0063F4E3E1F4}" type="parTrans" cxnId="{F64FE27E-036D-4B92-A9B1-ECC22C46BA5B}">
      <dgm:prSet/>
      <dgm:spPr/>
      <dgm:t>
        <a:bodyPr/>
        <a:lstStyle/>
        <a:p>
          <a:endParaRPr lang="ru-RU"/>
        </a:p>
      </dgm:t>
    </dgm:pt>
    <dgm:pt modelId="{AAFA974A-7951-4139-A1F9-594F85692566}" type="sibTrans" cxnId="{F64FE27E-036D-4B92-A9B1-ECC22C46BA5B}">
      <dgm:prSet/>
      <dgm:spPr/>
      <dgm:t>
        <a:bodyPr/>
        <a:lstStyle/>
        <a:p>
          <a:endParaRPr lang="ru-RU"/>
        </a:p>
      </dgm:t>
    </dgm:pt>
    <dgm:pt modelId="{B671E109-A92A-4EAE-A397-40023238B024}">
      <dgm:prSet phldrT="[Текст]" custT="1"/>
      <dgm:spPr/>
      <dgm:t>
        <a:bodyPr/>
        <a:lstStyle/>
        <a:p>
          <a:r>
            <a:rPr lang="ru-RU" sz="2000" b="1" i="1" dirty="0"/>
            <a:t>3. Работа в информационном пространстве</a:t>
          </a:r>
        </a:p>
      </dgm:t>
    </dgm:pt>
    <dgm:pt modelId="{EEFD7108-8B14-421B-A8F0-78C8490C29C0}" type="parTrans" cxnId="{D00B170B-016A-4224-8713-DF8BFE337A22}">
      <dgm:prSet/>
      <dgm:spPr/>
      <dgm:t>
        <a:bodyPr/>
        <a:lstStyle/>
        <a:p>
          <a:endParaRPr lang="ru-RU"/>
        </a:p>
      </dgm:t>
    </dgm:pt>
    <dgm:pt modelId="{CFC7AAE2-EF5A-48E5-B39B-4AACDA2E0722}" type="sibTrans" cxnId="{D00B170B-016A-4224-8713-DF8BFE337A22}">
      <dgm:prSet/>
      <dgm:spPr/>
      <dgm:t>
        <a:bodyPr/>
        <a:lstStyle/>
        <a:p>
          <a:endParaRPr lang="ru-RU"/>
        </a:p>
      </dgm:t>
    </dgm:pt>
    <dgm:pt modelId="{FA691E3A-B3E6-4E86-B951-DD36F13A9B47}">
      <dgm:prSet phldrT="[Текст]" custT="1"/>
      <dgm:spPr/>
      <dgm:t>
        <a:bodyPr/>
        <a:lstStyle/>
        <a:p>
          <a:pPr algn="ctr"/>
          <a:r>
            <a:rPr lang="ru-RU" sz="2000" b="1" i="1" dirty="0"/>
            <a:t>4. Оформление и проверка данных</a:t>
          </a:r>
        </a:p>
      </dgm:t>
    </dgm:pt>
    <dgm:pt modelId="{359CBC77-4749-48E1-B608-738200400A69}" type="parTrans" cxnId="{6ED10DCD-B21E-41DA-9414-D5B0B0EA62FE}">
      <dgm:prSet/>
      <dgm:spPr/>
      <dgm:t>
        <a:bodyPr/>
        <a:lstStyle/>
        <a:p>
          <a:endParaRPr lang="ru-RU"/>
        </a:p>
      </dgm:t>
    </dgm:pt>
    <dgm:pt modelId="{D3023F5E-0B7F-4CEA-A99A-8EC718108176}" type="sibTrans" cxnId="{6ED10DCD-B21E-41DA-9414-D5B0B0EA62FE}">
      <dgm:prSet/>
      <dgm:spPr/>
      <dgm:t>
        <a:bodyPr/>
        <a:lstStyle/>
        <a:p>
          <a:endParaRPr lang="ru-RU"/>
        </a:p>
      </dgm:t>
    </dgm:pt>
    <dgm:pt modelId="{17B6E32A-8815-40D3-9449-130B2BF8D42F}">
      <dgm:prSet phldrT="[Текст]" custT="1"/>
      <dgm:spPr/>
      <dgm:t>
        <a:bodyPr/>
        <a:lstStyle/>
        <a:p>
          <a:r>
            <a:rPr lang="ru-RU" sz="2000" b="1" i="1" dirty="0"/>
            <a:t>5. Подготовка к устной защите проекта </a:t>
          </a:r>
        </a:p>
      </dgm:t>
    </dgm:pt>
    <dgm:pt modelId="{2716D36F-FE95-4243-B8BD-7BDE1241307A}" type="parTrans" cxnId="{5F2E8D25-85C3-482A-986E-E094B5BDFB77}">
      <dgm:prSet/>
      <dgm:spPr/>
      <dgm:t>
        <a:bodyPr/>
        <a:lstStyle/>
        <a:p>
          <a:endParaRPr lang="ru-RU"/>
        </a:p>
      </dgm:t>
    </dgm:pt>
    <dgm:pt modelId="{FED40D5E-DC25-4700-8E62-F1DC912FC685}" type="sibTrans" cxnId="{5F2E8D25-85C3-482A-986E-E094B5BDFB77}">
      <dgm:prSet/>
      <dgm:spPr/>
      <dgm:t>
        <a:bodyPr/>
        <a:lstStyle/>
        <a:p>
          <a:endParaRPr lang="ru-RU"/>
        </a:p>
      </dgm:t>
    </dgm:pt>
    <dgm:pt modelId="{22AF3F4D-DE4D-49F5-9E34-48F038F08DDD}" type="pres">
      <dgm:prSet presAssocID="{10E614C2-B216-4B4B-BEC6-E2F3F92A770D}" presName="Name0" presStyleCnt="0">
        <dgm:presLayoutVars>
          <dgm:dir/>
          <dgm:resizeHandles val="exact"/>
        </dgm:presLayoutVars>
      </dgm:prSet>
      <dgm:spPr/>
    </dgm:pt>
    <dgm:pt modelId="{048E45C7-50BA-4D31-A80A-C24D3683E871}" type="pres">
      <dgm:prSet presAssocID="{10E614C2-B216-4B4B-BEC6-E2F3F92A770D}" presName="cycle" presStyleCnt="0"/>
      <dgm:spPr/>
    </dgm:pt>
    <dgm:pt modelId="{B402B248-C7B3-42FF-8B18-79A1C5C1CD0C}" type="pres">
      <dgm:prSet presAssocID="{1B7CEC7A-E1E8-4E27-9E5F-16CF42722169}" presName="nodeFirstNode" presStyleLbl="node1" presStyleIdx="0" presStyleCnt="6" custScaleX="146318">
        <dgm:presLayoutVars>
          <dgm:bulletEnabled val="1"/>
        </dgm:presLayoutVars>
      </dgm:prSet>
      <dgm:spPr/>
    </dgm:pt>
    <dgm:pt modelId="{918EF9EF-DBD2-4630-81AF-301E3765BA28}" type="pres">
      <dgm:prSet presAssocID="{F4009196-3159-42A9-8B34-494B97C48ACF}" presName="sibTransFirstNode" presStyleLbl="bgShp" presStyleIdx="0" presStyleCnt="1"/>
      <dgm:spPr/>
    </dgm:pt>
    <dgm:pt modelId="{5F374C07-D7F1-4684-8C0C-2D1D8D5A1FEA}" type="pres">
      <dgm:prSet presAssocID="{3C852DE1-3198-4691-944F-08145F9449E9}" presName="nodeFollowingNodes" presStyleLbl="node1" presStyleIdx="1" presStyleCnt="6" custScaleX="128329" custScaleY="108291" custRadScaleRad="115958" custRadScaleInc="16234">
        <dgm:presLayoutVars>
          <dgm:bulletEnabled val="1"/>
        </dgm:presLayoutVars>
      </dgm:prSet>
      <dgm:spPr/>
    </dgm:pt>
    <dgm:pt modelId="{1B59EC57-411B-4249-9D77-A8A05809DE74}" type="pres">
      <dgm:prSet presAssocID="{55084518-DB00-43C9-85D7-D74CEBB87B9D}" presName="nodeFollowingNodes" presStyleLbl="node1" presStyleIdx="2" presStyleCnt="6" custScaleX="132134" custScaleY="114555" custRadScaleRad="112752" custRadScaleInc="-33073">
        <dgm:presLayoutVars>
          <dgm:bulletEnabled val="1"/>
        </dgm:presLayoutVars>
      </dgm:prSet>
      <dgm:spPr/>
    </dgm:pt>
    <dgm:pt modelId="{C7C27AD3-166D-4C5F-830C-58CB5B4BDFC4}" type="pres">
      <dgm:prSet presAssocID="{B671E109-A92A-4EAE-A397-40023238B024}" presName="nodeFollowingNodes" presStyleLbl="node1" presStyleIdx="3" presStyleCnt="6" custScaleX="140306" custScaleY="117466" custRadScaleRad="90448" custRadScaleInc="-17287">
        <dgm:presLayoutVars>
          <dgm:bulletEnabled val="1"/>
        </dgm:presLayoutVars>
      </dgm:prSet>
      <dgm:spPr/>
    </dgm:pt>
    <dgm:pt modelId="{7814D5DD-B39D-454E-BC86-C787F7B4C204}" type="pres">
      <dgm:prSet presAssocID="{FA691E3A-B3E6-4E86-B951-DD36F13A9B47}" presName="nodeFollowingNodes" presStyleLbl="node1" presStyleIdx="4" presStyleCnt="6" custScaleX="113767" custScaleY="111203" custRadScaleRad="94155" custRadScaleInc="28925">
        <dgm:presLayoutVars>
          <dgm:bulletEnabled val="1"/>
        </dgm:presLayoutVars>
      </dgm:prSet>
      <dgm:spPr/>
    </dgm:pt>
    <dgm:pt modelId="{E61F8D42-A5D7-452F-BFF7-1DB5EB8873A1}" type="pres">
      <dgm:prSet presAssocID="{17B6E32A-8815-40D3-9449-130B2BF8D42F}" presName="nodeFollowingNodes" presStyleLbl="node1" presStyleIdx="5" presStyleCnt="6" custScaleX="112629" custScaleY="108291" custRadScaleRad="106117" custRadScaleInc="-8247">
        <dgm:presLayoutVars>
          <dgm:bulletEnabled val="1"/>
        </dgm:presLayoutVars>
      </dgm:prSet>
      <dgm:spPr/>
    </dgm:pt>
  </dgm:ptLst>
  <dgm:cxnLst>
    <dgm:cxn modelId="{D00B170B-016A-4224-8713-DF8BFE337A22}" srcId="{10E614C2-B216-4B4B-BEC6-E2F3F92A770D}" destId="{B671E109-A92A-4EAE-A397-40023238B024}" srcOrd="3" destOrd="0" parTransId="{EEFD7108-8B14-421B-A8F0-78C8490C29C0}" sibTransId="{CFC7AAE2-EF5A-48E5-B39B-4AACDA2E0722}"/>
    <dgm:cxn modelId="{45E62319-1FD6-45AC-B277-1152EA0E35A6}" type="presOf" srcId="{10E614C2-B216-4B4B-BEC6-E2F3F92A770D}" destId="{22AF3F4D-DE4D-49F5-9E34-48F038F08DDD}" srcOrd="0" destOrd="0" presId="urn:microsoft.com/office/officeart/2005/8/layout/cycle3"/>
    <dgm:cxn modelId="{5F2E8D25-85C3-482A-986E-E094B5BDFB77}" srcId="{10E614C2-B216-4B4B-BEC6-E2F3F92A770D}" destId="{17B6E32A-8815-40D3-9449-130B2BF8D42F}" srcOrd="5" destOrd="0" parTransId="{2716D36F-FE95-4243-B8BD-7BDE1241307A}" sibTransId="{FED40D5E-DC25-4700-8E62-F1DC912FC685}"/>
    <dgm:cxn modelId="{824DA262-7C61-4E0A-B77A-53DB49E66154}" type="presOf" srcId="{FA691E3A-B3E6-4E86-B951-DD36F13A9B47}" destId="{7814D5DD-B39D-454E-BC86-C787F7B4C204}" srcOrd="0" destOrd="0" presId="urn:microsoft.com/office/officeart/2005/8/layout/cycle3"/>
    <dgm:cxn modelId="{F09C6A51-E67A-48C6-B56F-ECB38ECAAC0D}" type="presOf" srcId="{F4009196-3159-42A9-8B34-494B97C48ACF}" destId="{918EF9EF-DBD2-4630-81AF-301E3765BA28}" srcOrd="0" destOrd="0" presId="urn:microsoft.com/office/officeart/2005/8/layout/cycle3"/>
    <dgm:cxn modelId="{C60D2352-7D3D-42C7-955A-CF927E9C6613}" type="presOf" srcId="{1B7CEC7A-E1E8-4E27-9E5F-16CF42722169}" destId="{B402B248-C7B3-42FF-8B18-79A1C5C1CD0C}" srcOrd="0" destOrd="0" presId="urn:microsoft.com/office/officeart/2005/8/layout/cycle3"/>
    <dgm:cxn modelId="{3EEFAF76-0D3F-4124-89DA-EE6AC71F7AF1}" srcId="{10E614C2-B216-4B4B-BEC6-E2F3F92A770D}" destId="{1B7CEC7A-E1E8-4E27-9E5F-16CF42722169}" srcOrd="0" destOrd="0" parTransId="{2A8A2F10-724D-4F1F-8C5A-276847AB486D}" sibTransId="{F4009196-3159-42A9-8B34-494B97C48ACF}"/>
    <dgm:cxn modelId="{F64FE27E-036D-4B92-A9B1-ECC22C46BA5B}" srcId="{10E614C2-B216-4B4B-BEC6-E2F3F92A770D}" destId="{55084518-DB00-43C9-85D7-D74CEBB87B9D}" srcOrd="2" destOrd="0" parTransId="{45FF4E77-0F25-45A0-B083-0063F4E3E1F4}" sibTransId="{AAFA974A-7951-4139-A1F9-594F85692566}"/>
    <dgm:cxn modelId="{2D32CA8E-EA59-42A2-95AE-4641CB1BBF8E}" type="presOf" srcId="{B671E109-A92A-4EAE-A397-40023238B024}" destId="{C7C27AD3-166D-4C5F-830C-58CB5B4BDFC4}" srcOrd="0" destOrd="0" presId="urn:microsoft.com/office/officeart/2005/8/layout/cycle3"/>
    <dgm:cxn modelId="{24CDA7AD-330A-43F2-9DC5-7DCE4E881A73}" type="presOf" srcId="{3C852DE1-3198-4691-944F-08145F9449E9}" destId="{5F374C07-D7F1-4684-8C0C-2D1D8D5A1FEA}" srcOrd="0" destOrd="0" presId="urn:microsoft.com/office/officeart/2005/8/layout/cycle3"/>
    <dgm:cxn modelId="{A84EE4B0-9910-424C-8392-8A45BC89D6A4}" type="presOf" srcId="{55084518-DB00-43C9-85D7-D74CEBB87B9D}" destId="{1B59EC57-411B-4249-9D77-A8A05809DE74}" srcOrd="0" destOrd="0" presId="urn:microsoft.com/office/officeart/2005/8/layout/cycle3"/>
    <dgm:cxn modelId="{100657C4-BF53-4532-9E34-45BCBBDCD55E}" srcId="{10E614C2-B216-4B4B-BEC6-E2F3F92A770D}" destId="{3C852DE1-3198-4691-944F-08145F9449E9}" srcOrd="1" destOrd="0" parTransId="{6F33E482-DAA2-4A80-A55B-CCB2AEF31C13}" sibTransId="{86F05839-6406-4D71-957A-BC06345C7828}"/>
    <dgm:cxn modelId="{D73903C9-413B-4024-B239-58B11B92895F}" type="presOf" srcId="{17B6E32A-8815-40D3-9449-130B2BF8D42F}" destId="{E61F8D42-A5D7-452F-BFF7-1DB5EB8873A1}" srcOrd="0" destOrd="0" presId="urn:microsoft.com/office/officeart/2005/8/layout/cycle3"/>
    <dgm:cxn modelId="{6ED10DCD-B21E-41DA-9414-D5B0B0EA62FE}" srcId="{10E614C2-B216-4B4B-BEC6-E2F3F92A770D}" destId="{FA691E3A-B3E6-4E86-B951-DD36F13A9B47}" srcOrd="4" destOrd="0" parTransId="{359CBC77-4749-48E1-B608-738200400A69}" sibTransId="{D3023F5E-0B7F-4CEA-A99A-8EC718108176}"/>
    <dgm:cxn modelId="{59B20544-E5EE-452E-8163-768FD962E572}" type="presParOf" srcId="{22AF3F4D-DE4D-49F5-9E34-48F038F08DDD}" destId="{048E45C7-50BA-4D31-A80A-C24D3683E871}" srcOrd="0" destOrd="0" presId="urn:microsoft.com/office/officeart/2005/8/layout/cycle3"/>
    <dgm:cxn modelId="{A451AF3F-8197-4AAF-B62B-EBDB40EFF062}" type="presParOf" srcId="{048E45C7-50BA-4D31-A80A-C24D3683E871}" destId="{B402B248-C7B3-42FF-8B18-79A1C5C1CD0C}" srcOrd="0" destOrd="0" presId="urn:microsoft.com/office/officeart/2005/8/layout/cycle3"/>
    <dgm:cxn modelId="{41B56622-CDC0-499D-860A-6D839F678FE2}" type="presParOf" srcId="{048E45C7-50BA-4D31-A80A-C24D3683E871}" destId="{918EF9EF-DBD2-4630-81AF-301E3765BA28}" srcOrd="1" destOrd="0" presId="urn:microsoft.com/office/officeart/2005/8/layout/cycle3"/>
    <dgm:cxn modelId="{2D82EAC9-E124-40B5-B0E5-44A4D7D91D99}" type="presParOf" srcId="{048E45C7-50BA-4D31-A80A-C24D3683E871}" destId="{5F374C07-D7F1-4684-8C0C-2D1D8D5A1FEA}" srcOrd="2" destOrd="0" presId="urn:microsoft.com/office/officeart/2005/8/layout/cycle3"/>
    <dgm:cxn modelId="{B5DF60CB-30D3-433C-A1C8-C9F9A0F75714}" type="presParOf" srcId="{048E45C7-50BA-4D31-A80A-C24D3683E871}" destId="{1B59EC57-411B-4249-9D77-A8A05809DE74}" srcOrd="3" destOrd="0" presId="urn:microsoft.com/office/officeart/2005/8/layout/cycle3"/>
    <dgm:cxn modelId="{FEE6DCE7-0FF8-4D3B-963D-4E21308C8DD0}" type="presParOf" srcId="{048E45C7-50BA-4D31-A80A-C24D3683E871}" destId="{C7C27AD3-166D-4C5F-830C-58CB5B4BDFC4}" srcOrd="4" destOrd="0" presId="urn:microsoft.com/office/officeart/2005/8/layout/cycle3"/>
    <dgm:cxn modelId="{542DCCFD-6E4B-4F92-A483-9B0C185AE68C}" type="presParOf" srcId="{048E45C7-50BA-4D31-A80A-C24D3683E871}" destId="{7814D5DD-B39D-454E-BC86-C787F7B4C204}" srcOrd="5" destOrd="0" presId="urn:microsoft.com/office/officeart/2005/8/layout/cycle3"/>
    <dgm:cxn modelId="{E02A18D3-09B1-4B8E-8B01-37F9C21B5B6F}" type="presParOf" srcId="{048E45C7-50BA-4D31-A80A-C24D3683E871}" destId="{E61F8D42-A5D7-452F-BFF7-1DB5EB8873A1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8EF9EF-DBD2-4630-81AF-301E3765BA28}">
      <dsp:nvSpPr>
        <dsp:cNvPr id="0" name=""/>
        <dsp:cNvSpPr/>
      </dsp:nvSpPr>
      <dsp:spPr>
        <a:xfrm>
          <a:off x="953836" y="-335518"/>
          <a:ext cx="5324569" cy="5324569"/>
        </a:xfrm>
        <a:prstGeom prst="circularArrow">
          <a:avLst>
            <a:gd name="adj1" fmla="val 5274"/>
            <a:gd name="adj2" fmla="val 312630"/>
            <a:gd name="adj3" fmla="val 13380672"/>
            <a:gd name="adj4" fmla="val 17642966"/>
            <a:gd name="adj5" fmla="val 547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02B248-C7B3-42FF-8B18-79A1C5C1CD0C}">
      <dsp:nvSpPr>
        <dsp:cNvPr id="0" name=""/>
        <dsp:cNvSpPr/>
      </dsp:nvSpPr>
      <dsp:spPr>
        <a:xfrm>
          <a:off x="2145676" y="-42137"/>
          <a:ext cx="2940889" cy="10049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solidFill>
                <a:srgbClr val="FF0000"/>
              </a:solidFill>
            </a:rPr>
            <a:t>Проектный метод</a:t>
          </a:r>
        </a:p>
      </dsp:txBody>
      <dsp:txXfrm>
        <a:off x="2194734" y="6921"/>
        <a:ext cx="2842773" cy="906849"/>
      </dsp:txXfrm>
    </dsp:sp>
    <dsp:sp modelId="{5F374C07-D7F1-4684-8C0C-2D1D8D5A1FEA}">
      <dsp:nvSpPr>
        <dsp:cNvPr id="0" name=""/>
        <dsp:cNvSpPr/>
      </dsp:nvSpPr>
      <dsp:spPr>
        <a:xfrm>
          <a:off x="4654514" y="1152126"/>
          <a:ext cx="2579323" cy="1088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/>
            <a:t>1. Выбор темы</a:t>
          </a:r>
        </a:p>
      </dsp:txBody>
      <dsp:txXfrm>
        <a:off x="4707640" y="1205252"/>
        <a:ext cx="2473071" cy="982034"/>
      </dsp:txXfrm>
    </dsp:sp>
    <dsp:sp modelId="{1B59EC57-411B-4249-9D77-A8A05809DE74}">
      <dsp:nvSpPr>
        <dsp:cNvPr id="0" name=""/>
        <dsp:cNvSpPr/>
      </dsp:nvSpPr>
      <dsp:spPr>
        <a:xfrm>
          <a:off x="4661404" y="2592296"/>
          <a:ext cx="2655801" cy="11512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/>
            <a:t>2. Планирование</a:t>
          </a:r>
        </a:p>
      </dsp:txBody>
      <dsp:txXfrm>
        <a:off x="4717603" y="2648495"/>
        <a:ext cx="2543403" cy="1038839"/>
      </dsp:txXfrm>
    </dsp:sp>
    <dsp:sp modelId="{C7C27AD3-166D-4C5F-830C-58CB5B4BDFC4}">
      <dsp:nvSpPr>
        <dsp:cNvPr id="0" name=""/>
        <dsp:cNvSpPr/>
      </dsp:nvSpPr>
      <dsp:spPr>
        <a:xfrm>
          <a:off x="2508036" y="3960433"/>
          <a:ext cx="2820052" cy="11804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1" kern="1200" dirty="0"/>
            <a:t>3. Работа в информационном пространстве</a:t>
          </a:r>
        </a:p>
      </dsp:txBody>
      <dsp:txXfrm>
        <a:off x="2565663" y="4018060"/>
        <a:ext cx="2704798" cy="1065238"/>
      </dsp:txXfrm>
    </dsp:sp>
    <dsp:sp modelId="{7814D5DD-B39D-454E-BC86-C787F7B4C204}">
      <dsp:nvSpPr>
        <dsp:cNvPr id="0" name=""/>
        <dsp:cNvSpPr/>
      </dsp:nvSpPr>
      <dsp:spPr>
        <a:xfrm>
          <a:off x="509436" y="2592288"/>
          <a:ext cx="2286637" cy="11175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1" kern="1200" dirty="0"/>
            <a:t>4. Оформление и проверка данных</a:t>
          </a:r>
        </a:p>
      </dsp:txBody>
      <dsp:txXfrm>
        <a:off x="563990" y="2646842"/>
        <a:ext cx="2177529" cy="1008443"/>
      </dsp:txXfrm>
    </dsp:sp>
    <dsp:sp modelId="{E61F8D42-A5D7-452F-BFF7-1DB5EB8873A1}">
      <dsp:nvSpPr>
        <dsp:cNvPr id="0" name=""/>
        <dsp:cNvSpPr/>
      </dsp:nvSpPr>
      <dsp:spPr>
        <a:xfrm>
          <a:off x="419809" y="1080122"/>
          <a:ext cx="2263764" cy="10882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1" kern="1200" dirty="0"/>
            <a:t>5. Подготовка к устной защите проекта </a:t>
          </a:r>
        </a:p>
      </dsp:txBody>
      <dsp:txXfrm>
        <a:off x="472935" y="1133248"/>
        <a:ext cx="2157512" cy="982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35B1D-1AED-40AA-88C5-FA3E0CAEA45A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EDF76-B2B2-4E95-9ED0-2ACBAF6F0B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862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bg2">
                    <a:lumMod val="50000"/>
                  </a:schemeClr>
                </a:solidFill>
              </a:rPr>
              <a:t>Требования к оформлению проектного метода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endParaRPr lang="ru-RU" sz="2000" dirty="0"/>
          </a:p>
          <a:p>
            <a:pPr algn="r"/>
            <a:endParaRPr lang="ru-RU" sz="2000" dirty="0"/>
          </a:p>
          <a:p>
            <a:pPr algn="r"/>
            <a:r>
              <a:rPr lang="ru-RU" sz="2000" dirty="0"/>
              <a:t>Методист ОДПОП Сальникова Е.Н.</a:t>
            </a:r>
          </a:p>
        </p:txBody>
      </p:sp>
    </p:spTree>
    <p:extLst>
      <p:ext uri="{BB962C8B-B14F-4D97-AF65-F5344CB8AC3E}">
        <p14:creationId xmlns:p14="http://schemas.microsoft.com/office/powerpoint/2010/main" val="1979170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92696"/>
            <a:ext cx="70567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i="1" dirty="0">
                <a:solidFill>
                  <a:srgbClr val="FF0000"/>
                </a:solidFill>
              </a:rPr>
              <a:t>ВАЖНО!!!</a:t>
            </a:r>
          </a:p>
          <a:p>
            <a:pPr algn="just"/>
            <a:r>
              <a:rPr lang="ru-RU" sz="4000" b="1" dirty="0"/>
              <a:t>Главная цель проектного метода – показать свою рабочую деятельность (в отделении, на участке, на </a:t>
            </a:r>
            <a:r>
              <a:rPr lang="ru-RU" sz="4000" b="1" dirty="0" err="1"/>
              <a:t>ФАПе</a:t>
            </a:r>
            <a:r>
              <a:rPr lang="ru-RU" sz="4000" b="1" dirty="0"/>
              <a:t>) согласно выбранной темы по проекту!</a:t>
            </a:r>
          </a:p>
        </p:txBody>
      </p:sp>
    </p:spTree>
    <p:extLst>
      <p:ext uri="{BB962C8B-B14F-4D97-AF65-F5344CB8AC3E}">
        <p14:creationId xmlns:p14="http://schemas.microsoft.com/office/powerpoint/2010/main" val="48010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4186" y="2967335"/>
            <a:ext cx="8175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69827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027664"/>
            <a:ext cx="7024626" cy="889168"/>
          </a:xfrm>
        </p:spPr>
        <p:txBody>
          <a:bodyPr/>
          <a:lstStyle/>
          <a:p>
            <a:pPr algn="ctr"/>
            <a:r>
              <a:rPr lang="ru-RU" b="1" u="sng" dirty="0"/>
              <a:t>Проектный метод -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916832"/>
            <a:ext cx="6777201" cy="3915797"/>
          </a:xfrm>
        </p:spPr>
        <p:txBody>
          <a:bodyPr>
            <a:noAutofit/>
          </a:bodyPr>
          <a:lstStyle/>
          <a:p>
            <a:pPr marL="64008" indent="0" algn="just">
              <a:buNone/>
            </a:pPr>
            <a:r>
              <a:rPr lang="ru-RU" sz="2800" dirty="0"/>
              <a:t>это метод, направленный на развитие творческих и познавательных процессов, критического мышления слушателей, умения самостоятельно получать знания и применять их в практической деятельности, ориентироваться в информационном пространстве.</a:t>
            </a:r>
          </a:p>
        </p:txBody>
      </p:sp>
    </p:spTree>
    <p:extLst>
      <p:ext uri="{BB962C8B-B14F-4D97-AF65-F5344CB8AC3E}">
        <p14:creationId xmlns:p14="http://schemas.microsoft.com/office/powerpoint/2010/main" val="3459086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b="1" dirty="0">
                <a:solidFill>
                  <a:schemeClr val="tx1"/>
                </a:solidFill>
              </a:rPr>
              <a:t>Проектный метод является итоговой аттестацией (экзаменом) для слушателей циклов ПК (повышения квалификации)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7272924" cy="350897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Проектный метод , как вариант итоговой аттестации осуществляется в соответствии с Приказом № 05од-ЛНА от 16.02.2024г. Пункт 5.6</a:t>
            </a:r>
          </a:p>
          <a:p>
            <a:pPr algn="just"/>
            <a:r>
              <a:rPr lang="ru-RU" dirty="0"/>
              <a:t>Темы проектов разрабатываются учебным отделом ОДПОП ГАПОУ «РБМК» им. Э.Р. </a:t>
            </a:r>
            <a:r>
              <a:rPr lang="ru-RU" dirty="0" err="1"/>
              <a:t>Раднаева</a:t>
            </a:r>
            <a:r>
              <a:rPr lang="ru-RU" dirty="0"/>
              <a:t> и утверждаются заместителем директора колледжа по реализации дополнительных образовательных программ.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590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734042318"/>
              </p:ext>
            </p:extLst>
          </p:nvPr>
        </p:nvGraphicFramePr>
        <p:xfrm>
          <a:off x="971600" y="836712"/>
          <a:ext cx="741682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0010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96634" cy="1080120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bg2">
                    <a:lumMod val="50000"/>
                  </a:schemeClr>
                </a:solidFill>
              </a:rPr>
              <a:t>Этапы создания проектного метода: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916832"/>
            <a:ext cx="6921217" cy="4320480"/>
          </a:xfrm>
        </p:spPr>
        <p:txBody>
          <a:bodyPr>
            <a:normAutofit/>
          </a:bodyPr>
          <a:lstStyle/>
          <a:p>
            <a:pPr marL="525780" indent="-457200" algn="just">
              <a:buAutoNum type="arabicPeriod"/>
            </a:pPr>
            <a:r>
              <a:rPr lang="ru-RU" b="1" dirty="0"/>
              <a:t>Выбор темы</a:t>
            </a:r>
            <a:r>
              <a:rPr lang="ru-RU" dirty="0"/>
              <a:t> (выбрать тему проекта, совместно с руководителем практики, учитывая специфику своей работы)</a:t>
            </a:r>
          </a:p>
          <a:p>
            <a:pPr marL="525780" indent="-457200" algn="just">
              <a:buAutoNum type="arabicPeriod"/>
            </a:pPr>
            <a:r>
              <a:rPr lang="ru-RU" b="1" dirty="0"/>
              <a:t>Планирование</a:t>
            </a:r>
            <a:r>
              <a:rPr lang="ru-RU" dirty="0"/>
              <a:t> (продумать структуру работы, составить план будущей презентации)</a:t>
            </a:r>
          </a:p>
          <a:p>
            <a:pPr marL="525780" indent="-457200" algn="just">
              <a:buAutoNum type="arabicPeriod"/>
            </a:pPr>
            <a:r>
              <a:rPr lang="ru-RU" b="1" dirty="0"/>
              <a:t>Работа с информационным пространством </a:t>
            </a:r>
            <a:r>
              <a:rPr lang="ru-RU" dirty="0"/>
              <a:t>(выбрать источники информации, использовать нормативную базу по выбранной теме)</a:t>
            </a:r>
          </a:p>
          <a:p>
            <a:pPr marL="52578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638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Этапы создания проектного метода: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just">
              <a:buNone/>
            </a:pPr>
            <a:r>
              <a:rPr lang="en-US" dirty="0"/>
              <a:t>4</a:t>
            </a:r>
            <a:r>
              <a:rPr lang="ru-RU" dirty="0"/>
              <a:t>. </a:t>
            </a:r>
            <a:r>
              <a:rPr lang="ru-RU" b="1" dirty="0"/>
              <a:t>Оформление и проверка данных </a:t>
            </a:r>
            <a:r>
              <a:rPr lang="ru-RU" dirty="0"/>
              <a:t>(практическое выполнение презентации в программе </a:t>
            </a:r>
            <a:r>
              <a:rPr lang="ru-RU" dirty="0" err="1"/>
              <a:t>Power</a:t>
            </a:r>
            <a:r>
              <a:rPr lang="ru-RU" dirty="0"/>
              <a:t> </a:t>
            </a:r>
            <a:r>
              <a:rPr lang="ru-RU" dirty="0" err="1"/>
              <a:t>Point</a:t>
            </a:r>
            <a:r>
              <a:rPr lang="ru-RU" dirty="0"/>
              <a:t>, проверка достоверности информации).</a:t>
            </a:r>
          </a:p>
          <a:p>
            <a:pPr marL="68580" indent="0" algn="just">
              <a:buNone/>
            </a:pPr>
            <a:endParaRPr lang="ru-RU" b="1" dirty="0"/>
          </a:p>
          <a:p>
            <a:pPr marL="68580" indent="0" algn="just">
              <a:buNone/>
            </a:pPr>
            <a:r>
              <a:rPr lang="ru-RU" b="1" dirty="0"/>
              <a:t>5. Подготовиться к устной защите презентации.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82126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br>
              <a:rPr lang="ru-RU" dirty="0"/>
            </a:br>
            <a:r>
              <a:rPr lang="ru-RU" dirty="0"/>
              <a:t>Требования к оформлению презентации: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7272924" cy="350897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В программе </a:t>
            </a:r>
            <a:r>
              <a:rPr lang="en-US" dirty="0"/>
              <a:t>MICROSOFT POWER POINT</a:t>
            </a:r>
            <a:endParaRPr lang="ru-RU" dirty="0"/>
          </a:p>
          <a:p>
            <a:pPr algn="just"/>
            <a:r>
              <a:rPr lang="ru-RU" dirty="0"/>
              <a:t>Использовать единый дизайн для всех презентаций</a:t>
            </a:r>
          </a:p>
          <a:p>
            <a:pPr algn="just"/>
            <a:r>
              <a:rPr lang="ru-RU" dirty="0"/>
              <a:t>Объем презентации не более 10-12 слайдов</a:t>
            </a:r>
          </a:p>
          <a:p>
            <a:pPr algn="just"/>
            <a:r>
              <a:rPr lang="ru-RU" dirty="0"/>
              <a:t>Регламент защиты презентации одним слушателем не более 5 минут (совместная защита одного проекта не более 8 минут)</a:t>
            </a:r>
          </a:p>
          <a:p>
            <a:endParaRPr lang="ru-RU" dirty="0"/>
          </a:p>
          <a:p>
            <a:endParaRPr lang="ru-RU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4383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>Рекомендации к содержанию презентации: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28800"/>
            <a:ext cx="7560840" cy="446449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sz="3300" b="1" dirty="0"/>
              <a:t>1 </a:t>
            </a:r>
            <a:r>
              <a:rPr lang="ru-RU" sz="3300" b="1" dirty="0"/>
              <a:t>слайд -</a:t>
            </a:r>
            <a:r>
              <a:rPr lang="ru-RU" sz="3300" dirty="0"/>
              <a:t> титульный лист (с указанием темы проекта, Ф.И.О. слушателя, место работы)</a:t>
            </a:r>
          </a:p>
          <a:p>
            <a:pPr algn="just"/>
            <a:r>
              <a:rPr lang="ru-RU" sz="3300" b="1" dirty="0"/>
              <a:t>2 слайд – </a:t>
            </a:r>
            <a:r>
              <a:rPr lang="ru-RU" sz="3300" dirty="0"/>
              <a:t>цель проекта</a:t>
            </a:r>
          </a:p>
          <a:p>
            <a:pPr algn="just"/>
            <a:r>
              <a:rPr lang="ru-RU" sz="3300" b="1" dirty="0"/>
              <a:t>3 слайд – </a:t>
            </a:r>
            <a:r>
              <a:rPr lang="ru-RU" sz="3300" dirty="0"/>
              <a:t>нормативная документация </a:t>
            </a:r>
          </a:p>
          <a:p>
            <a:pPr algn="just"/>
            <a:r>
              <a:rPr lang="ru-RU" sz="3300" b="1" dirty="0"/>
              <a:t>4-6 слайды - </a:t>
            </a:r>
            <a:r>
              <a:rPr lang="ru-RU" sz="3300" dirty="0"/>
              <a:t>теоретическая часть</a:t>
            </a:r>
          </a:p>
          <a:p>
            <a:pPr algn="just"/>
            <a:r>
              <a:rPr lang="ru-RU" sz="3300" b="1" dirty="0"/>
              <a:t>7-10 слайды - </a:t>
            </a:r>
            <a:r>
              <a:rPr lang="ru-RU" sz="3300" dirty="0"/>
              <a:t>практическая часть, включает в себя: </a:t>
            </a:r>
          </a:p>
          <a:p>
            <a:pPr marL="68580" indent="0" algn="just">
              <a:buNone/>
            </a:pPr>
            <a:r>
              <a:rPr lang="ru-RU" sz="3300" dirty="0"/>
              <a:t>    - показатели работы слушателя за последние 1-3 года</a:t>
            </a:r>
          </a:p>
          <a:p>
            <a:pPr marL="68580" indent="0" algn="just">
              <a:buNone/>
            </a:pPr>
            <a:r>
              <a:rPr lang="ru-RU" sz="3300" dirty="0"/>
              <a:t>    - анализ показателей работы</a:t>
            </a:r>
          </a:p>
          <a:p>
            <a:pPr marL="68580" indent="0" algn="just">
              <a:buNone/>
            </a:pPr>
            <a:r>
              <a:rPr lang="ru-RU" sz="3300" dirty="0"/>
              <a:t>    - подведение итогов по работе над темой</a:t>
            </a:r>
          </a:p>
          <a:p>
            <a:pPr algn="just"/>
            <a:r>
              <a:rPr lang="ru-RU" sz="3300" b="1" dirty="0"/>
              <a:t>Последний слайд </a:t>
            </a:r>
            <a:r>
              <a:rPr lang="ru-RU" sz="3300" dirty="0"/>
              <a:t>-  «Спасибо за внимание»!</a:t>
            </a:r>
          </a:p>
        </p:txBody>
      </p:sp>
    </p:spTree>
    <p:extLst>
      <p:ext uri="{BB962C8B-B14F-4D97-AF65-F5344CB8AC3E}">
        <p14:creationId xmlns:p14="http://schemas.microsoft.com/office/powerpoint/2010/main" val="3566887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2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>
                <a:solidFill>
                  <a:srgbClr val="FF0000"/>
                </a:solidFill>
              </a:rPr>
              <a:t>ВАЖНО!!! </a:t>
            </a:r>
          </a:p>
          <a:p>
            <a:pPr algn="just"/>
            <a:r>
              <a:rPr lang="ru-RU" sz="2800" i="1" dirty="0"/>
              <a:t>Презентация не должна содержать большой объем текстовой информации, отдавайте предпочтение тезисным фразам, изображениям, фотографиям, т.е. презентация – это краткая основа для устной защиты проекта. </a:t>
            </a:r>
          </a:p>
          <a:p>
            <a:pPr algn="just"/>
            <a:r>
              <a:rPr lang="ru-RU" sz="2800" dirty="0"/>
              <a:t>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4065092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289</TotalTime>
  <Words>409</Words>
  <Application>Microsoft Office PowerPoint</Application>
  <PresentationFormat>Экран (4:3)</PresentationFormat>
  <Paragraphs>45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Century Gothic</vt:lpstr>
      <vt:lpstr>Wingdings 2</vt:lpstr>
      <vt:lpstr>Остин</vt:lpstr>
      <vt:lpstr>Требования к оформлению проектного метода</vt:lpstr>
      <vt:lpstr>Проектный метод - </vt:lpstr>
      <vt:lpstr>Проектный метод является итоговой аттестацией (экзаменом) для слушателей циклов ПК (повышения квалификации) </vt:lpstr>
      <vt:lpstr>Презентация PowerPoint</vt:lpstr>
      <vt:lpstr>Этапы создания проектного метода:</vt:lpstr>
      <vt:lpstr>Этапы создания проектного метода:</vt:lpstr>
      <vt:lpstr>  Требования к оформлению презентации:</vt:lpstr>
      <vt:lpstr>Рекомендации к содержанию презентации: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проектному методу</dc:title>
  <dc:creator>admin</dc:creator>
  <cp:lastModifiedBy>Пользователь</cp:lastModifiedBy>
  <cp:revision>21</cp:revision>
  <dcterms:created xsi:type="dcterms:W3CDTF">2024-11-07T05:36:39Z</dcterms:created>
  <dcterms:modified xsi:type="dcterms:W3CDTF">2024-11-08T05:32:09Z</dcterms:modified>
</cp:coreProperties>
</file>