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6" r:id="rId4"/>
    <p:sldId id="269" r:id="rId5"/>
    <p:sldId id="270" r:id="rId6"/>
    <p:sldId id="268" r:id="rId7"/>
    <p:sldId id="258" r:id="rId8"/>
    <p:sldId id="267" r:id="rId9"/>
    <p:sldId id="271" r:id="rId10"/>
    <p:sldId id="272" r:id="rId11"/>
    <p:sldId id="274" r:id="rId12"/>
    <p:sldId id="282" r:id="rId13"/>
    <p:sldId id="275" r:id="rId14"/>
    <p:sldId id="276" r:id="rId15"/>
    <p:sldId id="277" r:id="rId16"/>
    <p:sldId id="259" r:id="rId17"/>
    <p:sldId id="283" r:id="rId18"/>
    <p:sldId id="260" r:id="rId19"/>
    <p:sldId id="285" r:id="rId20"/>
    <p:sldId id="284" r:id="rId21"/>
    <p:sldId id="261" r:id="rId22"/>
    <p:sldId id="262" r:id="rId23"/>
    <p:sldId id="263" r:id="rId24"/>
    <p:sldId id="265" r:id="rId25"/>
    <p:sldId id="279" r:id="rId26"/>
    <p:sldId id="280" r:id="rId27"/>
    <p:sldId id="281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20" d="100"/>
          <a:sy n="120" d="100"/>
        </p:scale>
        <p:origin x="-137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A80E8-E978-4080-AE07-CA0D6B0BE409}" type="datetimeFigureOut">
              <a:rPr lang="ru-RU" smtClean="0"/>
              <a:t>15.01.2025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7C5782-04F5-47B2-A13E-96E11BBEE96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A80E8-E978-4080-AE07-CA0D6B0BE409}" type="datetimeFigureOut">
              <a:rPr lang="ru-RU" smtClean="0"/>
              <a:t>15.01.2025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C5782-04F5-47B2-A13E-96E11BBEE9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A80E8-E978-4080-AE07-CA0D6B0BE409}" type="datetimeFigureOut">
              <a:rPr lang="ru-RU" smtClean="0"/>
              <a:t>15.01.2025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C5782-04F5-47B2-A13E-96E11BBEE9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A80E8-E978-4080-AE07-CA0D6B0BE409}" type="datetimeFigureOut">
              <a:rPr lang="ru-RU" smtClean="0"/>
              <a:t>15.01.2025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C5782-04F5-47B2-A13E-96E11BBEE9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A80E8-E978-4080-AE07-CA0D6B0BE409}" type="datetimeFigureOut">
              <a:rPr lang="ru-RU" smtClean="0"/>
              <a:t>15.01.2025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C5782-04F5-47B2-A13E-96E11BBEE96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A80E8-E978-4080-AE07-CA0D6B0BE409}" type="datetimeFigureOut">
              <a:rPr lang="ru-RU" smtClean="0"/>
              <a:t>15.01.2025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C5782-04F5-47B2-A13E-96E11BBEE96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A80E8-E978-4080-AE07-CA0D6B0BE409}" type="datetimeFigureOut">
              <a:rPr lang="ru-RU" smtClean="0"/>
              <a:t>15.01.2025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C5782-04F5-47B2-A13E-96E11BBEE96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A80E8-E978-4080-AE07-CA0D6B0BE409}" type="datetimeFigureOut">
              <a:rPr lang="ru-RU" smtClean="0"/>
              <a:t>15.01.2025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C5782-04F5-47B2-A13E-96E11BBEE9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A80E8-E978-4080-AE07-CA0D6B0BE409}" type="datetimeFigureOut">
              <a:rPr lang="ru-RU" smtClean="0"/>
              <a:t>15.01.2025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C5782-04F5-47B2-A13E-96E11BBEE9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A80E8-E978-4080-AE07-CA0D6B0BE409}" type="datetimeFigureOut">
              <a:rPr lang="ru-RU" smtClean="0"/>
              <a:t>15.01.2025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C5782-04F5-47B2-A13E-96E11BBEE9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A80E8-E978-4080-AE07-CA0D6B0BE409}" type="datetimeFigureOut">
              <a:rPr lang="ru-RU" smtClean="0"/>
              <a:t>15.01.2025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C5782-04F5-47B2-A13E-96E11BBEE9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08AA80E8-E978-4080-AE07-CA0D6B0BE409}" type="datetimeFigureOut">
              <a:rPr lang="ru-RU" smtClean="0"/>
              <a:t>15.01.2025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37C5782-04F5-47B2-A13E-96E11BBEE96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obrnadzor.gov.ru/navigator-gia/" TargetMode="External"/><Relationship Id="rId2" Type="http://schemas.openxmlformats.org/officeDocument/2006/relationships/hyperlink" Target="https://obrnadzor.gov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urinko.ru/" TargetMode="External"/><Relationship Id="rId5" Type="http://schemas.openxmlformats.org/officeDocument/2006/relationships/hyperlink" Target="https://egov-buryatia.ru/minobr/activities/napravleniya-deyatelnosti/oge/" TargetMode="External"/><Relationship Id="rId4" Type="http://schemas.openxmlformats.org/officeDocument/2006/relationships/hyperlink" Target="https://fipi.ru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egov-buryatia.ru/minobr/activities/napravleniya-deyatelnosti/ege-gia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obrnadzor.gov.ru/wp-content/uploads/2020/12/ya_sdam_ege.pdf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vkvideo.ru/video-36510627_456239770%20%0d7" TargetMode="External"/><Relationship Id="rId13" Type="http://schemas.openxmlformats.org/officeDocument/2006/relationships/hyperlink" Target="https://vkvideo.ru/video-36510627_456239764" TargetMode="External"/><Relationship Id="rId3" Type="http://schemas.openxmlformats.org/officeDocument/2006/relationships/hyperlink" Target="https://vkvideo.ru/video-36510627_456239775%20%0d2" TargetMode="External"/><Relationship Id="rId7" Type="http://schemas.openxmlformats.org/officeDocument/2006/relationships/hyperlink" Target="https://vkvideo.ru/video-36510627_456239771%20%0d6" TargetMode="External"/><Relationship Id="rId12" Type="http://schemas.openxmlformats.org/officeDocument/2006/relationships/hyperlink" Target="https://vkvideo.ru/video-36510627_456239765" TargetMode="External"/><Relationship Id="rId2" Type="http://schemas.openxmlformats.org/officeDocument/2006/relationships/hyperlink" Target="https://t.me/minobrnauki03/15482?singl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kvideo.ru/video-36510627_456239772%20%0d5" TargetMode="External"/><Relationship Id="rId11" Type="http://schemas.openxmlformats.org/officeDocument/2006/relationships/hyperlink" Target="https://vkvideo.ru/video-36510627_456239767%20%0d10" TargetMode="External"/><Relationship Id="rId5" Type="http://schemas.openxmlformats.org/officeDocument/2006/relationships/hyperlink" Target="https://vkvideo.ru/video-36510627_456239773%20%0d4" TargetMode="External"/><Relationship Id="rId10" Type="http://schemas.openxmlformats.org/officeDocument/2006/relationships/hyperlink" Target="https://vkvideo.ru/video-36510627_456239768%20%0d9" TargetMode="External"/><Relationship Id="rId4" Type="http://schemas.openxmlformats.org/officeDocument/2006/relationships/hyperlink" Target="https://vkvideo.ru/video-36510627_456239774%20%0d3" TargetMode="External"/><Relationship Id="rId9" Type="http://schemas.openxmlformats.org/officeDocument/2006/relationships/hyperlink" Target="https://vkvideo.ru/video-36510627_456239769%20%0d8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mailto:mal@minobr.govrb.r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obrnadzor.gov.ru/" TargetMode="External"/><Relationship Id="rId7" Type="http://schemas.openxmlformats.org/officeDocument/2006/relationships/hyperlink" Target="http://www.burinko.ru/" TargetMode="External"/><Relationship Id="rId2" Type="http://schemas.openxmlformats.org/officeDocument/2006/relationships/hyperlink" Target="https://checkege.rustest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gov-buryatia.ru/minobr/activities/napravleniya-deyatelnosti/ege-gia/" TargetMode="External"/><Relationship Id="rId5" Type="http://schemas.openxmlformats.org/officeDocument/2006/relationships/hyperlink" Target="https://fipi.ru/" TargetMode="External"/><Relationship Id="rId4" Type="http://schemas.openxmlformats.org/officeDocument/2006/relationships/hyperlink" Target="https://obrnadzor.gov.ru/navigator-gia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gov-buryatia.ru/minobr/" TargetMode="External"/><Relationship Id="rId2" Type="http://schemas.openxmlformats.org/officeDocument/2006/relationships/hyperlink" Target="https://fipi.ru/itogovoe-sochineni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brnadzor.gov.ru/navigator-gia/materialy-dlya-podgotovki-k-ege/videokonsultaczii-razrabotchikov-kim-ege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484784"/>
            <a:ext cx="7772400" cy="2455913"/>
          </a:xfrm>
        </p:spPr>
        <p:txBody>
          <a:bodyPr>
            <a:noAutofit/>
          </a:bodyPr>
          <a:lstStyle/>
          <a:p>
            <a:r>
              <a:rPr lang="ru-RU" sz="3200" b="1" dirty="0"/>
              <a:t>Информационно- разъяснительная работа по подготовке </a:t>
            </a:r>
            <a:br>
              <a:rPr lang="ru-RU" sz="3200" b="1" dirty="0"/>
            </a:br>
            <a:r>
              <a:rPr lang="ru-RU" sz="3200" b="1" dirty="0"/>
              <a:t>к государственной итоговой аттестации 2025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sz="1600" dirty="0"/>
              <a:t>Малеева Екатерина Владимировна, </a:t>
            </a:r>
          </a:p>
          <a:p>
            <a:pPr algn="r"/>
            <a:r>
              <a:rPr lang="ru-RU" sz="1600" dirty="0"/>
              <a:t>консультант отдела дошкольного и общего </a:t>
            </a:r>
            <a:r>
              <a:rPr lang="ru-RU" sz="1600" dirty="0" smtClean="0"/>
              <a:t>образования Министерства  образования и науки Республики </a:t>
            </a:r>
            <a:r>
              <a:rPr lang="ru-RU" sz="1600" dirty="0"/>
              <a:t>Б</a:t>
            </a:r>
            <a:r>
              <a:rPr lang="ru-RU" sz="1600" dirty="0" smtClean="0"/>
              <a:t>урятия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2175014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9CB7096-C0BE-4DAB-A2A6-7AAF7A9364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" y="0"/>
            <a:ext cx="4663966" cy="677171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A4CD18AA-23B9-4DA1-A3A9-182E938CA1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0034" y="0"/>
            <a:ext cx="46639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9235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8EB2D1D-36AA-4641-BEA0-F618DBC9A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707" y="188640"/>
            <a:ext cx="8229600" cy="763488"/>
          </a:xfrm>
        </p:spPr>
        <p:txBody>
          <a:bodyPr/>
          <a:lstStyle/>
          <a:p>
            <a:r>
              <a:rPr lang="ru-RU" sz="2400" dirty="0"/>
              <a:t>Рекомендации ГИА-9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584A1E1-2B93-4A89-8934-E7210AE754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616624"/>
          </a:xfrm>
        </p:spPr>
        <p:txBody>
          <a:bodyPr>
            <a:normAutofit fontScale="70000" lnSpcReduction="2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Информационный стенд должен содержать информацию о том, где можно получить полную консультацию по вопросам, связанным с организацией и проведением ГИА (Минобрнауки РБ, РЦОИ, ОМСУ, ОО). </a:t>
            </a:r>
          </a:p>
          <a:p>
            <a:r>
              <a:rPr lang="ru-RU" dirty="0">
                <a:solidFill>
                  <a:schemeClr val="tx1"/>
                </a:solidFill>
              </a:rPr>
              <a:t>При подготовке материалов для информационного стенда можно использовать федеральный и региональный материал, а можно разработать материал самостоятельно. Рекомендуемый перечень информации для размещения на информационном стенде: 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– об ответственных по вопросам ГИА;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 – об интернет-ресурсах для участников ГИА; 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– об итоговом собеседовании по русскому языку, как условии допуска к ГИА-9; 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– о формах ГИА (ОГЭ и ГВЭ – только для участников с ОВЗ при наличии соответствующих документов); 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– о регистрации на ГИА-9; 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– об участниках ОГЭ и ГВЭ;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– об участии в ГИА;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– о сроках сдачи ГИА; 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– о действиях обучающихся в период подготовки и сдачи ГИА;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 – о правилах поведения обучающихся на ППЭ; 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– о работе с бланками и экзаменационными материалами; 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– о способах получения результатов ГИА; 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– об апелляциях</a:t>
            </a:r>
          </a:p>
        </p:txBody>
      </p:sp>
    </p:spTree>
    <p:extLst>
      <p:ext uri="{BB962C8B-B14F-4D97-AF65-F5344CB8AC3E}">
        <p14:creationId xmlns:p14="http://schemas.microsoft.com/office/powerpoint/2010/main" val="12065383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2636"/>
            <a:ext cx="8229600" cy="61947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400" b="1" dirty="0"/>
              <a:t>Рекомендации </a:t>
            </a:r>
            <a:r>
              <a:rPr lang="ru-RU" sz="2400" b="1" dirty="0" smtClean="0"/>
              <a:t>ГИА-</a:t>
            </a:r>
            <a:r>
              <a:rPr lang="en-US" sz="2400" b="1" dirty="0" smtClean="0"/>
              <a:t>9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525963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Например: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1844824"/>
            <a:ext cx="748883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- Федеральная служба по надзору в сфере образования и науки</a:t>
            </a:r>
          </a:p>
          <a:p>
            <a:r>
              <a:rPr lang="en-US" dirty="0">
                <a:hlinkClick r:id="rId2"/>
              </a:rPr>
              <a:t>https://obrnadzor.gov.ru/</a:t>
            </a:r>
            <a:r>
              <a:rPr lang="ru-RU" dirty="0"/>
              <a:t> </a:t>
            </a:r>
          </a:p>
          <a:p>
            <a:pPr marL="285750" indent="-285750">
              <a:buFontTx/>
              <a:buChar char="-"/>
            </a:pPr>
            <a:r>
              <a:rPr lang="ru-RU" dirty="0"/>
              <a:t>Навигатор ГИА</a:t>
            </a:r>
          </a:p>
          <a:p>
            <a:r>
              <a:rPr lang="en-US" dirty="0">
                <a:hlinkClick r:id="rId3"/>
              </a:rPr>
              <a:t>https://obrnadzor.gov.ru/navigator-gia/</a:t>
            </a:r>
            <a:r>
              <a:rPr lang="ru-RU" dirty="0"/>
              <a:t> </a:t>
            </a:r>
          </a:p>
          <a:p>
            <a:pPr marL="285750" indent="-285750">
              <a:buFontTx/>
              <a:buChar char="-"/>
            </a:pPr>
            <a:r>
              <a:rPr lang="ru-RU" dirty="0"/>
              <a:t>Федеральный институт педагогических измерений</a:t>
            </a:r>
          </a:p>
          <a:p>
            <a:r>
              <a:rPr lang="en-US" dirty="0">
                <a:hlinkClick r:id="rId4"/>
              </a:rPr>
              <a:t>https://fipi.ru/</a:t>
            </a:r>
            <a:r>
              <a:rPr lang="ru-RU" dirty="0"/>
              <a:t> ;</a:t>
            </a:r>
          </a:p>
          <a:p>
            <a:pPr marL="285750" indent="-285750">
              <a:buFontTx/>
              <a:buChar char="-"/>
            </a:pPr>
            <a:r>
              <a:rPr lang="ru-RU" dirty="0"/>
              <a:t>Министерство образования и науки Республики Бурятия</a:t>
            </a:r>
          </a:p>
          <a:p>
            <a:r>
              <a:rPr lang="en-US" dirty="0">
                <a:hlinkClick r:id="rId5"/>
              </a:rPr>
              <a:t>https://egov-buryatia.ru/minobr/activities/napravleniya-deyatelnosti/oge/</a:t>
            </a:r>
            <a:endParaRPr lang="ru-RU" dirty="0"/>
          </a:p>
          <a:p>
            <a:r>
              <a:rPr lang="ru-RU" dirty="0"/>
              <a:t>-РЦОИ</a:t>
            </a:r>
          </a:p>
          <a:p>
            <a:r>
              <a:rPr lang="en-US" dirty="0">
                <a:hlinkClick r:id="rId6"/>
              </a:rPr>
              <a:t>http://www.burinko.ru</a:t>
            </a:r>
            <a:r>
              <a:rPr lang="ru-RU" dirty="0"/>
              <a:t> </a:t>
            </a:r>
            <a:r>
              <a:rPr lang="en-US" dirty="0"/>
              <a:t>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26152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8EB2D1D-36AA-4641-BEA0-F618DBC9A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707" y="188640"/>
            <a:ext cx="8229600" cy="763488"/>
          </a:xfrm>
        </p:spPr>
        <p:txBody>
          <a:bodyPr/>
          <a:lstStyle/>
          <a:p>
            <a:r>
              <a:rPr lang="ru-RU" sz="2400" dirty="0"/>
              <a:t>Рекомендации ГИА-9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11623097-33F6-4AFE-B9D3-44772431F7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0514" y="1052513"/>
            <a:ext cx="6017985" cy="580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456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E96B489F-9FF9-42B2-8B63-338F9974A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3" y="166328"/>
            <a:ext cx="4564867" cy="652534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92E2871C-4C87-4551-8542-6C8127AD46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94320"/>
            <a:ext cx="4795641" cy="666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1087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7F3CC69B-7C25-4FC2-9437-4ED6C7EE99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311" y="1124744"/>
            <a:ext cx="8132225" cy="5400600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0AD56A6A-B673-46C6-99ED-BD9F90337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707" y="188640"/>
            <a:ext cx="8229600" cy="763488"/>
          </a:xfrm>
        </p:spPr>
        <p:txBody>
          <a:bodyPr/>
          <a:lstStyle/>
          <a:p>
            <a:r>
              <a:rPr lang="ru-RU" sz="2400" dirty="0"/>
              <a:t>Рекомендации ГИА-9</a:t>
            </a:r>
          </a:p>
        </p:txBody>
      </p:sp>
    </p:spTree>
    <p:extLst>
      <p:ext uri="{BB962C8B-B14F-4D97-AF65-F5344CB8AC3E}">
        <p14:creationId xmlns:p14="http://schemas.microsoft.com/office/powerpoint/2010/main" val="17057347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05152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400" b="1" dirty="0"/>
              <a:t>Информационное наполнение сайта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052936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В каждой ОО должен функционировать сайт!;</a:t>
            </a:r>
          </a:p>
          <a:p>
            <a:r>
              <a:rPr lang="ru-RU" b="1" dirty="0">
                <a:solidFill>
                  <a:schemeClr val="tx1"/>
                </a:solidFill>
              </a:rPr>
              <a:t>В легком доступе разделы по вопросам ГИА-9 и ГИА-11;</a:t>
            </a:r>
          </a:p>
          <a:p>
            <a:r>
              <a:rPr lang="ru-RU" b="1" dirty="0">
                <a:solidFill>
                  <a:schemeClr val="tx1"/>
                </a:solidFill>
              </a:rPr>
              <a:t>Информация должна быть актуальной и обновляться;</a:t>
            </a:r>
          </a:p>
          <a:p>
            <a:r>
              <a:rPr lang="ru-RU" b="1" dirty="0">
                <a:solidFill>
                  <a:schemeClr val="tx1"/>
                </a:solidFill>
              </a:rPr>
              <a:t>Ссылки на </a:t>
            </a:r>
            <a:r>
              <a:rPr lang="ru-RU" b="1" dirty="0" smtClean="0">
                <a:solidFill>
                  <a:schemeClr val="tx1"/>
                </a:solidFill>
              </a:rPr>
              <a:t> сайты: Рособрнадзор</a:t>
            </a:r>
            <a:r>
              <a:rPr lang="ru-RU" b="1" dirty="0">
                <a:solidFill>
                  <a:schemeClr val="tx1"/>
                </a:solidFill>
              </a:rPr>
              <a:t>, ФИПИ, Министерства, РЦОИ, </a:t>
            </a:r>
            <a:r>
              <a:rPr lang="ru-RU" b="1" dirty="0" smtClean="0">
                <a:solidFill>
                  <a:schemeClr val="tx1"/>
                </a:solidFill>
              </a:rPr>
              <a:t>ОМСУ.</a:t>
            </a:r>
            <a:endParaRPr lang="ru-RU" b="1" dirty="0">
              <a:solidFill>
                <a:schemeClr val="tx1"/>
              </a:solidFill>
            </a:endParaRP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9970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57606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400" b="1" dirty="0"/>
              <a:t>Информационное наполнение сайта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760640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Нормативно- правовые документы  регламентирующие проведение ГИА-9 и ГИА-11;</a:t>
            </a:r>
          </a:p>
          <a:p>
            <a:r>
              <a:rPr lang="ru-RU" b="1" dirty="0">
                <a:solidFill>
                  <a:schemeClr val="tx1"/>
                </a:solidFill>
              </a:rPr>
              <a:t>Сроки, места и порядок подачи заявлений об участии в ГИА;</a:t>
            </a:r>
          </a:p>
          <a:p>
            <a:r>
              <a:rPr lang="ru-RU" b="1" dirty="0">
                <a:solidFill>
                  <a:schemeClr val="tx1"/>
                </a:solidFill>
              </a:rPr>
              <a:t>Места и сроки проведения ГИА;</a:t>
            </a:r>
          </a:p>
          <a:p>
            <a:r>
              <a:rPr lang="ru-RU" b="1" dirty="0">
                <a:solidFill>
                  <a:schemeClr val="tx1"/>
                </a:solidFill>
              </a:rPr>
              <a:t>Основания для удаления с экзамена, изменения и аннулирования результатов;</a:t>
            </a:r>
          </a:p>
          <a:p>
            <a:r>
              <a:rPr lang="ru-RU" b="1" dirty="0">
                <a:solidFill>
                  <a:schemeClr val="tx1"/>
                </a:solidFill>
              </a:rPr>
              <a:t>Сроки, места и порядок подачи рассмотрения апелляций ГИА-9 и ГИА-11;</a:t>
            </a:r>
          </a:p>
          <a:p>
            <a:r>
              <a:rPr lang="ru-RU" b="1" dirty="0">
                <a:solidFill>
                  <a:schemeClr val="tx1"/>
                </a:solidFill>
              </a:rPr>
              <a:t>О сроках, местах и порядке информирования о результатах ГИА-9 и ГИА-11;</a:t>
            </a:r>
          </a:p>
          <a:p>
            <a:r>
              <a:rPr lang="ru-RU" b="1" dirty="0">
                <a:solidFill>
                  <a:schemeClr val="tx1"/>
                </a:solidFill>
              </a:rPr>
              <a:t>Информация для участников с ОВЗ;</a:t>
            </a:r>
          </a:p>
          <a:p>
            <a:r>
              <a:rPr lang="ru-RU" b="1" dirty="0">
                <a:solidFill>
                  <a:schemeClr val="tx1"/>
                </a:solidFill>
              </a:rPr>
              <a:t>Телефоны  «горячих» линий ГИА, психологической помощи;</a:t>
            </a:r>
          </a:p>
          <a:p>
            <a:r>
              <a:rPr lang="ru-RU" b="1" dirty="0">
                <a:solidFill>
                  <a:schemeClr val="tx1"/>
                </a:solidFill>
              </a:rPr>
              <a:t>Итоговое сочинение (изложение) (общая информация, сроки и места регистрации для участия, сроки проведения, сроки и мест информирования о результатах);</a:t>
            </a:r>
          </a:p>
          <a:p>
            <a:r>
              <a:rPr lang="ru-RU" b="1" dirty="0">
                <a:solidFill>
                  <a:schemeClr val="tx1"/>
                </a:solidFill>
              </a:rPr>
              <a:t>Итоговое собеседование по русскому языку (общая информация, сроки и места регистрации для участия, сроки проведения, сроки и мест информирования о результатах)</a:t>
            </a:r>
          </a:p>
          <a:p>
            <a:r>
              <a:rPr lang="ru-RU" b="1" dirty="0">
                <a:solidFill>
                  <a:schemeClr val="tx1"/>
                </a:solidFill>
              </a:rPr>
              <a:t>Федеральные и региональные документы</a:t>
            </a:r>
            <a:r>
              <a:rPr lang="ru-RU" b="1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Информационные плакаты</a:t>
            </a:r>
            <a:endParaRPr lang="ru-RU" b="1" dirty="0">
              <a:solidFill>
                <a:schemeClr val="tx1"/>
              </a:solidFill>
            </a:endParaRP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44336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69148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400" b="1" dirty="0"/>
              <a:t>Информационное наполнение сайта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6" t="13605" r="23101" b="17337"/>
          <a:stretch/>
        </p:blipFill>
        <p:spPr bwMode="auto">
          <a:xfrm>
            <a:off x="471901" y="764704"/>
            <a:ext cx="6552728" cy="371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4" t="34856" r="17010" b="27953"/>
          <a:stretch/>
        </p:blipFill>
        <p:spPr bwMode="auto">
          <a:xfrm>
            <a:off x="471901" y="4570384"/>
            <a:ext cx="6417426" cy="1879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C:\Users\Maleeva.EV\Pictures\d771ccb2ba09fac9107af4225478d0b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1638" y="764704"/>
            <a:ext cx="698024" cy="650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339574" y="2060848"/>
            <a:ext cx="1728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FF0000"/>
                </a:solidFill>
              </a:rPr>
              <a:t>- отсутствует актуальная информация;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15808" y="3356992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FF0000"/>
                </a:solidFill>
              </a:rPr>
              <a:t>- нет быстрого доступа</a:t>
            </a:r>
          </a:p>
        </p:txBody>
      </p:sp>
    </p:spTree>
    <p:extLst>
      <p:ext uri="{BB962C8B-B14F-4D97-AF65-F5344CB8AC3E}">
        <p14:creationId xmlns:p14="http://schemas.microsoft.com/office/powerpoint/2010/main" val="23498537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2393" y="0"/>
            <a:ext cx="8229600" cy="69148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400" b="1" dirty="0"/>
              <a:t>Информационное наполнение сайта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25" t="10549" r="14801" b="52453"/>
          <a:stretch/>
        </p:blipFill>
        <p:spPr bwMode="auto">
          <a:xfrm>
            <a:off x="192494" y="620688"/>
            <a:ext cx="8587655" cy="2652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9" t="11388" r="17780" b="32575"/>
          <a:stretch/>
        </p:blipFill>
        <p:spPr bwMode="auto">
          <a:xfrm>
            <a:off x="971600" y="2770530"/>
            <a:ext cx="8172400" cy="4087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Выгнутая влево стрелка 6"/>
          <p:cNvSpPr/>
          <p:nvPr/>
        </p:nvSpPr>
        <p:spPr>
          <a:xfrm>
            <a:off x="381998" y="4005064"/>
            <a:ext cx="288032" cy="953217"/>
          </a:xfrm>
          <a:prstGeom prst="curved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995936" y="1268760"/>
            <a:ext cx="1512168" cy="504056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5105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05152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400" b="1" dirty="0"/>
              <a:t>Проведение информационно-разъяснительной работы по вопросам ГИА-9 и ГИА-11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Необходимо ежегодно разрабатывать план по информационно- разъяснительной работе по проведению ГИА-9 и ГИА-11;</a:t>
            </a:r>
          </a:p>
          <a:p>
            <a:r>
              <a:rPr lang="ru-RU" b="1" dirty="0">
                <a:solidFill>
                  <a:schemeClr val="tx1"/>
                </a:solidFill>
              </a:rPr>
              <a:t>Сформировать пакеты документов о Порядке проведения ГИА 2025;</a:t>
            </a:r>
          </a:p>
          <a:p>
            <a:r>
              <a:rPr lang="ru-RU" b="1" dirty="0">
                <a:solidFill>
                  <a:schemeClr val="tx1"/>
                </a:solidFill>
              </a:rPr>
              <a:t>оформить информационные стенды (правильно размещен и грамотно оформлен), информация по вопросам ГИА-9 и ГИА-11 может быть размещена как на одном стенде, так и размещена на двух отдельных стендах. Должна содержать информацию для легкого доступа к </a:t>
            </a:r>
            <a:r>
              <a:rPr lang="ru-RU" b="1" dirty="0" smtClean="0">
                <a:solidFill>
                  <a:schemeClr val="tx1"/>
                </a:solidFill>
              </a:rPr>
              <a:t>ресурсам;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Обновить информацию на сайте 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endParaRPr lang="ru-RU" b="1" dirty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34310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leeva.EV\Pictures\карточки ГИА-9\himi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608"/>
            <a:ext cx="4499992" cy="6833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aleeva.EV\Pictures\карточки ГИА-9\russkiy_yazi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0"/>
            <a:ext cx="4630162" cy="685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12531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05152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400" b="1" dirty="0"/>
              <a:t>Работа «горячей» линии по вопросам ГИА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92896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Необходимо организовать  работу телефонов «горячей» линии по проведению ГИА;</a:t>
            </a:r>
          </a:p>
          <a:p>
            <a:r>
              <a:rPr lang="ru-RU" b="1" dirty="0">
                <a:solidFill>
                  <a:schemeClr val="tx1"/>
                </a:solidFill>
              </a:rPr>
              <a:t>Телефоны ответственных  за организацию и проведению ГИА в городе/районе должны быть известны во всех ОО и находиться на стендах ОО, размещены на сайте ОО, ОМСУ;</a:t>
            </a:r>
          </a:p>
          <a:p>
            <a:endParaRPr lang="ru-RU" b="1" dirty="0">
              <a:solidFill>
                <a:schemeClr val="tx1"/>
              </a:solidFill>
            </a:endParaRP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27584" y="4319571"/>
            <a:ext cx="7416824" cy="184573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Сайт министерства</a:t>
            </a:r>
          </a:p>
          <a:p>
            <a:pPr algn="ctr"/>
            <a:r>
              <a:rPr lang="en-US" dirty="0">
                <a:hlinkClick r:id="rId2"/>
              </a:rPr>
              <a:t>https://egov-buryatia.ru/minobr/activities/napravleniya-deyatelnosti/ege-gia/</a:t>
            </a:r>
            <a:r>
              <a:rPr lang="ru-RU" dirty="0"/>
              <a:t> 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828974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05152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400" b="1" dirty="0"/>
              <a:t>Работа «горячей» психологической помощи для обучающихся и их родителей (законных представителей)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92896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Круглосуточный телефон доверия для детей и подростков: 8-9021-621780, 8-9021-621760, 55-38-16, 8-9021-695529.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b="1" dirty="0">
                <a:solidFill>
                  <a:schemeClr val="tx1"/>
                </a:solidFill>
              </a:rPr>
              <a:t>Телефоны ГБОУ « Региональный центр образования: 8(9021) 69-55-29, 8(3012)440259, ул. Свердлова,22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b="1" dirty="0">
                <a:solidFill>
                  <a:schemeClr val="tx1"/>
                </a:solidFill>
              </a:rPr>
              <a:t> МБУ ДО «Центр диагностики и консультирования» г. Улан-Удэ. Записаться на консультацию к психологу можно по тел. 8(3012)553817. Телефон доверия </a:t>
            </a:r>
            <a:r>
              <a:rPr lang="ru-RU" b="1" dirty="0" err="1">
                <a:solidFill>
                  <a:schemeClr val="tx1"/>
                </a:solidFill>
              </a:rPr>
              <a:t>ЦДиК</a:t>
            </a:r>
            <a:r>
              <a:rPr lang="ru-RU" b="1" dirty="0">
                <a:solidFill>
                  <a:schemeClr val="tx1"/>
                </a:solidFill>
              </a:rPr>
              <a:t> 8(3012)553816, Детский телефон доверия 88002000122.</a:t>
            </a:r>
            <a:endParaRPr lang="ru-RU" dirty="0">
              <a:solidFill>
                <a:schemeClr val="tx1"/>
              </a:solidFill>
            </a:endParaRPr>
          </a:p>
          <a:p>
            <a:endParaRPr lang="ru-RU" b="1" dirty="0">
              <a:solidFill>
                <a:schemeClr val="tx1"/>
              </a:solidFill>
            </a:endParaRPr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87624" y="4365104"/>
            <a:ext cx="6912768" cy="151216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Я сдам ЕГЭ</a:t>
            </a:r>
          </a:p>
          <a:p>
            <a:pPr algn="ctr"/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obrnadzor.gov.ru/wp-content/uploads/2020/12/ya_sdam_ege.pdf</a:t>
            </a:r>
            <a:r>
              <a:rPr lang="ru-RU" dirty="0" smtClean="0"/>
              <a:t> </a:t>
            </a:r>
            <a:endParaRPr lang="ru-RU" dirty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77815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05152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400" b="1" dirty="0"/>
              <a:t>Работа «горячей» психологической помощи для обучающихся и их родителей (законных представителей)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47452" y="1556792"/>
            <a:ext cx="7368964" cy="7920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Полезные советы родителям</a:t>
            </a:r>
          </a:p>
          <a:p>
            <a:pPr algn="ctr"/>
            <a:r>
              <a:rPr lang="en-US" dirty="0">
                <a:hlinkClick r:id="rId2"/>
              </a:rPr>
              <a:t>https://t.me/minobrnauki03/15482?single</a:t>
            </a:r>
            <a:r>
              <a:rPr lang="ru-RU" dirty="0"/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30650" y="2924944"/>
            <a:ext cx="7385766" cy="28931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</a:rPr>
              <a:t>Ссылки на тематические ролики</a:t>
            </a:r>
            <a:endParaRPr lang="ru-RU" sz="1400" dirty="0">
              <a:solidFill>
                <a:srgbClr val="FF0000"/>
              </a:solidFill>
            </a:endParaRPr>
          </a:p>
          <a:p>
            <a:r>
              <a:rPr lang="ru-RU" sz="1400" dirty="0"/>
              <a:t>1) Про мотивацию </a:t>
            </a:r>
            <a:r>
              <a:rPr lang="ru-RU" sz="1400" u="sng" dirty="0">
                <a:hlinkClick r:id="rId3"/>
              </a:rPr>
              <a:t>https://vkvideo.ru/video-36510627_456239775 </a:t>
            </a:r>
            <a:endParaRPr lang="ru-RU" sz="1400" dirty="0"/>
          </a:p>
          <a:p>
            <a:r>
              <a:rPr lang="ru-RU" sz="1400" u="sng" dirty="0">
                <a:hlinkClick r:id="rId3"/>
              </a:rPr>
              <a:t>2</a:t>
            </a:r>
            <a:r>
              <a:rPr lang="ru-RU" sz="1400" dirty="0"/>
              <a:t>) Про страхи </a:t>
            </a:r>
            <a:r>
              <a:rPr lang="ru-RU" sz="1400" u="sng" dirty="0">
                <a:hlinkClick r:id="rId4"/>
              </a:rPr>
              <a:t>https://vkvideo.ru/video-36510627_456239774 </a:t>
            </a:r>
            <a:endParaRPr lang="ru-RU" sz="1400" dirty="0"/>
          </a:p>
          <a:p>
            <a:r>
              <a:rPr lang="ru-RU" sz="1400" u="sng" dirty="0">
                <a:hlinkClick r:id="rId4"/>
              </a:rPr>
              <a:t>3</a:t>
            </a:r>
            <a:r>
              <a:rPr lang="ru-RU" sz="1400" dirty="0"/>
              <a:t>. Про энергию </a:t>
            </a:r>
            <a:r>
              <a:rPr lang="ru-RU" sz="1400" u="sng" dirty="0">
                <a:hlinkClick r:id="rId5"/>
              </a:rPr>
              <a:t>https://vkvideo.ru/video-36510627_456239773 </a:t>
            </a:r>
            <a:endParaRPr lang="ru-RU" sz="1400" dirty="0"/>
          </a:p>
          <a:p>
            <a:r>
              <a:rPr lang="ru-RU" sz="1400" u="sng" dirty="0">
                <a:hlinkClick r:id="rId5"/>
              </a:rPr>
              <a:t>4</a:t>
            </a:r>
            <a:r>
              <a:rPr lang="ru-RU" sz="1400" dirty="0"/>
              <a:t>. Про лень и </a:t>
            </a:r>
            <a:r>
              <a:rPr lang="ru-RU" sz="1400" dirty="0" err="1"/>
              <a:t>прокрастиницию</a:t>
            </a:r>
            <a:r>
              <a:rPr lang="ru-RU" sz="1400" dirty="0"/>
              <a:t>  </a:t>
            </a:r>
            <a:r>
              <a:rPr lang="ru-RU" sz="1400" u="sng" dirty="0">
                <a:hlinkClick r:id="rId6"/>
              </a:rPr>
              <a:t>https://vkvideo.ru/video-36510627_456239772 </a:t>
            </a:r>
            <a:endParaRPr lang="ru-RU" sz="1400" dirty="0"/>
          </a:p>
          <a:p>
            <a:r>
              <a:rPr lang="ru-RU" sz="1400" u="sng" dirty="0">
                <a:hlinkClick r:id="rId6"/>
              </a:rPr>
              <a:t>5</a:t>
            </a:r>
            <a:r>
              <a:rPr lang="ru-RU" sz="1400" dirty="0"/>
              <a:t>. Про эмоции и эмоциональный интеллект  </a:t>
            </a:r>
            <a:r>
              <a:rPr lang="ru-RU" sz="1400" u="sng" dirty="0">
                <a:hlinkClick r:id="rId7"/>
              </a:rPr>
              <a:t>https://vkvideo.ru/video-36510627_456239771 </a:t>
            </a:r>
            <a:endParaRPr lang="ru-RU" sz="1400" dirty="0"/>
          </a:p>
          <a:p>
            <a:r>
              <a:rPr lang="ru-RU" sz="1400" u="sng" dirty="0">
                <a:hlinkClick r:id="rId7"/>
              </a:rPr>
              <a:t>6</a:t>
            </a:r>
            <a:r>
              <a:rPr lang="ru-RU" sz="1400" dirty="0"/>
              <a:t>. Про память </a:t>
            </a:r>
            <a:r>
              <a:rPr lang="ru-RU" sz="1400" u="sng" dirty="0">
                <a:hlinkClick r:id="rId8"/>
              </a:rPr>
              <a:t>https://vkvideo.ru/video-36510627_456239770 </a:t>
            </a:r>
            <a:endParaRPr lang="ru-RU" sz="1400" dirty="0"/>
          </a:p>
          <a:p>
            <a:r>
              <a:rPr lang="ru-RU" sz="1400" u="sng" dirty="0">
                <a:hlinkClick r:id="rId8"/>
              </a:rPr>
              <a:t>7</a:t>
            </a:r>
            <a:r>
              <a:rPr lang="ru-RU" sz="1400" dirty="0"/>
              <a:t>. Про внешний вид </a:t>
            </a:r>
            <a:r>
              <a:rPr lang="ru-RU" sz="1400" u="sng" dirty="0">
                <a:hlinkClick r:id="rId9"/>
              </a:rPr>
              <a:t>https://vkvideo.ru/video-36510627_456239769 </a:t>
            </a:r>
            <a:endParaRPr lang="ru-RU" sz="1400" dirty="0"/>
          </a:p>
          <a:p>
            <a:r>
              <a:rPr lang="ru-RU" sz="1400" u="sng" dirty="0">
                <a:hlinkClick r:id="rId9"/>
              </a:rPr>
              <a:t>8</a:t>
            </a:r>
            <a:r>
              <a:rPr lang="ru-RU" sz="1400" dirty="0"/>
              <a:t>.  Про время </a:t>
            </a:r>
            <a:r>
              <a:rPr lang="ru-RU" sz="1400" u="sng" dirty="0">
                <a:hlinkClick r:id="rId10"/>
              </a:rPr>
              <a:t>https://vkvideo.ru/video-36510627_456239768 </a:t>
            </a:r>
            <a:endParaRPr lang="ru-RU" sz="1400" dirty="0"/>
          </a:p>
          <a:p>
            <a:r>
              <a:rPr lang="ru-RU" sz="1400" u="sng" dirty="0">
                <a:hlinkClick r:id="rId10"/>
              </a:rPr>
              <a:t>9</a:t>
            </a:r>
            <a:r>
              <a:rPr lang="ru-RU" sz="1400" dirty="0"/>
              <a:t>. Про уверенность в себе </a:t>
            </a:r>
            <a:r>
              <a:rPr lang="ru-RU" sz="1400" u="sng" dirty="0">
                <a:hlinkClick r:id="rId11"/>
              </a:rPr>
              <a:t>https://vkvideo.ru/video-36510627_456239767 </a:t>
            </a:r>
            <a:endParaRPr lang="ru-RU" sz="1400" dirty="0"/>
          </a:p>
          <a:p>
            <a:r>
              <a:rPr lang="ru-RU" sz="1400" u="sng" dirty="0">
                <a:hlinkClick r:id="rId11"/>
              </a:rPr>
              <a:t>10</a:t>
            </a:r>
            <a:r>
              <a:rPr lang="ru-RU" sz="1400" dirty="0"/>
              <a:t>. Про цели </a:t>
            </a:r>
            <a:r>
              <a:rPr lang="ru-RU" sz="1400" u="sng" dirty="0">
                <a:hlinkClick r:id="rId12"/>
              </a:rPr>
              <a:t>https://vkvideo.ru/video-36510627_456239765</a:t>
            </a:r>
            <a:r>
              <a:rPr lang="ru-RU" sz="1400" dirty="0"/>
              <a:t> </a:t>
            </a:r>
          </a:p>
          <a:p>
            <a:r>
              <a:rPr lang="ru-RU" sz="1400" dirty="0"/>
              <a:t>11. Про стресс и победу </a:t>
            </a:r>
            <a:r>
              <a:rPr lang="ru-RU" sz="1400" u="sng" dirty="0">
                <a:hlinkClick r:id="rId13"/>
              </a:rPr>
              <a:t>https://vkvideo.ru/video-36510627_456239764</a:t>
            </a:r>
            <a:r>
              <a:rPr lang="ru-RU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191766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69148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400" b="1" dirty="0"/>
              <a:t>Собрания ( с октября) с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203848" y="1124744"/>
            <a:ext cx="2804120" cy="453650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ru-RU" b="1" dirty="0"/>
              <a:t> </a:t>
            </a:r>
            <a:r>
              <a:rPr lang="ru-RU" sz="2000" b="1" dirty="0"/>
              <a:t>родителями</a:t>
            </a:r>
          </a:p>
          <a:p>
            <a:r>
              <a:rPr lang="ru-RU" sz="2000" b="1" dirty="0"/>
              <a:t> с Порядками ГИА, сроками и местами подачи заявлений, Памяткой проведения ГИА;</a:t>
            </a:r>
          </a:p>
          <a:p>
            <a:r>
              <a:rPr lang="ru-RU" sz="2000" b="1" dirty="0"/>
              <a:t>С условиями проведения ГИА для обучающихся с ОВЗ , детьми-инвалидами (документы необходимые для создания специальных условий)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395536" y="1124744"/>
            <a:ext cx="2694072" cy="453650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b="1" dirty="0"/>
              <a:t>Педагогами</a:t>
            </a:r>
          </a:p>
          <a:p>
            <a:r>
              <a:rPr lang="ru-RU" sz="2000" b="1" dirty="0"/>
              <a:t>- ознакомление с нормативными документами, </a:t>
            </a:r>
          </a:p>
          <a:p>
            <a:r>
              <a:rPr lang="ru-RU" sz="2000" b="1" dirty="0"/>
              <a:t>- об изменениях ГИА;</a:t>
            </a:r>
          </a:p>
          <a:p>
            <a:r>
              <a:rPr lang="ru-RU" sz="2000" b="1" dirty="0"/>
              <a:t>-Порядками ГИП</a:t>
            </a:r>
          </a:p>
          <a:p>
            <a:endParaRPr lang="ru-RU" sz="2000" b="1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6156176" y="1124744"/>
            <a:ext cx="2804120" cy="45365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ru-RU" sz="2000" b="1" dirty="0">
                <a:solidFill>
                  <a:schemeClr val="tx1"/>
                </a:solidFill>
                <a:latin typeface="+mn-lt"/>
              </a:rPr>
              <a:t>Обучающимися (классные часы, индивидуальная работа</a:t>
            </a:r>
          </a:p>
          <a:p>
            <a:r>
              <a:rPr lang="ru-RU" sz="2000" b="1" dirty="0">
                <a:solidFill>
                  <a:schemeClr val="tx1"/>
                </a:solidFill>
                <a:latin typeface="+mn-lt"/>
              </a:rPr>
              <a:t>Ознакомление под подпись с Памяткой проведения ГИА, Порядком проведения ГИА;</a:t>
            </a:r>
          </a:p>
          <a:p>
            <a:r>
              <a:rPr lang="ru-RU" sz="2000" b="1" dirty="0">
                <a:solidFill>
                  <a:schemeClr val="tx1"/>
                </a:solidFill>
                <a:latin typeface="+mn-lt"/>
              </a:rPr>
              <a:t> со сроками и местами подачи заявления для участив в ГИА;</a:t>
            </a:r>
          </a:p>
          <a:p>
            <a:r>
              <a:rPr lang="ru-RU" sz="2000" b="1" dirty="0">
                <a:solidFill>
                  <a:schemeClr val="tx1"/>
                </a:solidFill>
                <a:latin typeface="+mn-lt"/>
              </a:rPr>
              <a:t>С обучающимися 10 классов (своевременно индивидуальный учебный план!!!)</a:t>
            </a:r>
          </a:p>
          <a:p>
            <a:endParaRPr lang="ru-RU" sz="20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6" name="Picture 4" descr="C:\Users\Maleeva.EV\Pictures\d771ccb2ba09fac9107af4225478d0b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805264"/>
            <a:ext cx="698024" cy="650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63688" y="5805264"/>
            <a:ext cx="6984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1. Все собрания проводятся по конкретным вопросам, изложенным в нормативных и распорядительных актах;</a:t>
            </a:r>
          </a:p>
          <a:p>
            <a:r>
              <a:rPr lang="ru-RU" dirty="0"/>
              <a:t>2. Листы ознакомления.</a:t>
            </a:r>
          </a:p>
        </p:txBody>
      </p:sp>
    </p:spTree>
    <p:extLst>
      <p:ext uri="{BB962C8B-B14F-4D97-AF65-F5344CB8AC3E}">
        <p14:creationId xmlns:p14="http://schemas.microsoft.com/office/powerpoint/2010/main" val="19191148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FEAA537-AA2F-4D1F-9F67-101D2727E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763488"/>
          </a:xfrm>
        </p:spPr>
        <p:txBody>
          <a:bodyPr/>
          <a:lstStyle/>
          <a:p>
            <a:r>
              <a:rPr lang="ru-RU" sz="2400" dirty="0"/>
              <a:t>Пример тем родительских собраний 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1568C87-237B-4C06-B19A-17C2755ADB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Об особенностях проведения ГИА в 2024-2025 учебном году;</a:t>
            </a:r>
          </a:p>
          <a:p>
            <a:r>
              <a:rPr lang="ru-RU" dirty="0">
                <a:solidFill>
                  <a:schemeClr val="tx1"/>
                </a:solidFill>
              </a:rPr>
              <a:t>Права и обязанности участников ГИА;</a:t>
            </a:r>
          </a:p>
          <a:p>
            <a:r>
              <a:rPr lang="ru-RU" dirty="0">
                <a:solidFill>
                  <a:schemeClr val="tx1"/>
                </a:solidFill>
              </a:rPr>
              <a:t>Порядок подачи и рассмотрения апелляций;</a:t>
            </a:r>
          </a:p>
          <a:p>
            <a:r>
              <a:rPr lang="ru-RU" dirty="0">
                <a:solidFill>
                  <a:schemeClr val="tx1"/>
                </a:solidFill>
              </a:rPr>
              <a:t>Как помочь ребенку психологически подготовится к экзаменам;</a:t>
            </a:r>
          </a:p>
          <a:p>
            <a:r>
              <a:rPr lang="ru-RU" dirty="0">
                <a:solidFill>
                  <a:schemeClr val="tx1"/>
                </a:solidFill>
              </a:rPr>
              <a:t>Меры административной ответственности;</a:t>
            </a:r>
          </a:p>
        </p:txBody>
      </p:sp>
    </p:spTree>
    <p:extLst>
      <p:ext uri="{BB962C8B-B14F-4D97-AF65-F5344CB8AC3E}">
        <p14:creationId xmlns:p14="http://schemas.microsoft.com/office/powerpoint/2010/main" val="14294272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5B0C0BF-5DA8-4635-9F30-C4474F48A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22101"/>
            <a:ext cx="8229600" cy="619472"/>
          </a:xfrm>
        </p:spPr>
        <p:txBody>
          <a:bodyPr/>
          <a:lstStyle/>
          <a:p>
            <a:r>
              <a:rPr lang="ru-RU" sz="2400" dirty="0"/>
              <a:t>Пример тем классных часов: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1E982E9-73C4-4131-A7C9-1EA53403F5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chemeClr val="tx1"/>
                </a:solidFill>
              </a:rPr>
              <a:t>«Об официальных источниках информации о ГИА»;</a:t>
            </a:r>
          </a:p>
          <a:p>
            <a:r>
              <a:rPr lang="ru-RU" dirty="0">
                <a:solidFill>
                  <a:schemeClr val="tx1"/>
                </a:solidFill>
              </a:rPr>
              <a:t>Об особенностях проведения ГИА в 2024-2025 учебном году;</a:t>
            </a:r>
          </a:p>
          <a:p>
            <a:r>
              <a:rPr lang="ru-RU" dirty="0">
                <a:solidFill>
                  <a:schemeClr val="tx1"/>
                </a:solidFill>
              </a:rPr>
              <a:t>Права и обязанности участников ГИА;</a:t>
            </a:r>
          </a:p>
          <a:p>
            <a:r>
              <a:rPr lang="ru-RU" dirty="0">
                <a:solidFill>
                  <a:schemeClr val="tx1"/>
                </a:solidFill>
              </a:rPr>
              <a:t>«О правилах поведения в пунктах проведения экзаменов»;</a:t>
            </a:r>
          </a:p>
          <a:p>
            <a:r>
              <a:rPr lang="ru-RU" dirty="0">
                <a:solidFill>
                  <a:schemeClr val="tx1"/>
                </a:solidFill>
              </a:rPr>
              <a:t>«О правилах заполнения экзаменационных бланков»;</a:t>
            </a:r>
          </a:p>
          <a:p>
            <a:r>
              <a:rPr lang="ru-RU" dirty="0">
                <a:solidFill>
                  <a:schemeClr val="tx1"/>
                </a:solidFill>
              </a:rPr>
              <a:t>Об особенностях контрольных измерительных материалов 2025 года»;</a:t>
            </a:r>
          </a:p>
          <a:p>
            <a:r>
              <a:rPr lang="ru-RU" dirty="0">
                <a:solidFill>
                  <a:schemeClr val="tx1"/>
                </a:solidFill>
              </a:rPr>
              <a:t>Порядок подачи и рассмотрения апелляций;</a:t>
            </a:r>
          </a:p>
          <a:p>
            <a:r>
              <a:rPr lang="ru-RU" dirty="0">
                <a:solidFill>
                  <a:schemeClr val="tx1"/>
                </a:solidFill>
              </a:rPr>
              <a:t>Психологическая подготовка к экзаменам с элементами тренинга;</a:t>
            </a:r>
          </a:p>
          <a:p>
            <a:r>
              <a:rPr lang="ru-RU" dirty="0">
                <a:solidFill>
                  <a:schemeClr val="tx1"/>
                </a:solidFill>
              </a:rPr>
              <a:t>Меры административной ответственности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18638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1E982E9-73C4-4131-A7C9-1EA53403F5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pPr marL="0" indent="0" algn="ctr">
              <a:buNone/>
            </a:pPr>
            <a:r>
              <a:rPr lang="ru-RU" dirty="0">
                <a:solidFill>
                  <a:schemeClr val="tx1"/>
                </a:solidFill>
                <a:cs typeface="Segoe UI Semilight" panose="020B0402040204020203" pitchFamily="34" charset="0"/>
              </a:rPr>
              <a:t>Контакты: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cs typeface="Segoe UI Semilight" panose="020B0402040204020203" pitchFamily="34" charset="0"/>
              </a:rPr>
              <a:t>Электронный адрес:</a:t>
            </a:r>
            <a:r>
              <a:rPr lang="en-US" dirty="0">
                <a:solidFill>
                  <a:schemeClr val="tx1"/>
                </a:solidFill>
                <a:cs typeface="Segoe UI Semilight" panose="020B0402040204020203" pitchFamily="34" charset="0"/>
              </a:rPr>
              <a:t> </a:t>
            </a:r>
            <a:r>
              <a:rPr lang="en-US" dirty="0">
                <a:solidFill>
                  <a:srgbClr val="5E448C"/>
                </a:solidFill>
                <a:cs typeface="Segoe UI Semilight" panose="020B0402040204020203" pitchFamily="34" charset="0"/>
                <a:hlinkClick r:id="rId2"/>
              </a:rPr>
              <a:t>mal@minobr.govrb.ru</a:t>
            </a:r>
            <a:r>
              <a:rPr lang="en-US" dirty="0">
                <a:solidFill>
                  <a:srgbClr val="5E448C"/>
                </a:solidFill>
                <a:cs typeface="Segoe UI Semilight" panose="020B0402040204020203" pitchFamily="34" charset="0"/>
              </a:rPr>
              <a:t> 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cs typeface="Segoe UI Semilight" panose="020B0402040204020203" pitchFamily="34" charset="0"/>
              </a:rPr>
              <a:t>Телефон: 8(3012) 21-35-97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7637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43204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400" b="1" dirty="0"/>
              <a:t>Рекомендации ГИА-11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9"/>
            <a:ext cx="8229600" cy="5458510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Информационный стенд должен быть расположен в хорошо освещенном, доступном для обучающихся и их родителей (законных представителей) месте (например, в холле ОО), на высоте, позволяющей ознакомиться с содержанием всего стенда.</a:t>
            </a:r>
          </a:p>
          <a:p>
            <a:r>
              <a:rPr lang="ru-RU" dirty="0">
                <a:solidFill>
                  <a:schemeClr val="tx1"/>
                </a:solidFill>
              </a:rPr>
              <a:t>Заголовок информационного стенда </a:t>
            </a:r>
            <a:r>
              <a:rPr lang="ru-RU" dirty="0">
                <a:solidFill>
                  <a:srgbClr val="FF0000"/>
                </a:solidFill>
              </a:rPr>
              <a:t>«ГОСУДАРСТВЕННАЯ ИТОГОВАЯ АТТЕСТАЦИЯ. 11 класс» </a:t>
            </a:r>
            <a:r>
              <a:rPr lang="ru-RU" dirty="0">
                <a:solidFill>
                  <a:schemeClr val="tx1"/>
                </a:solidFill>
              </a:rPr>
              <a:t>и должен быть броским, четким, заметным.</a:t>
            </a:r>
          </a:p>
          <a:p>
            <a:r>
              <a:rPr lang="ru-RU" dirty="0">
                <a:solidFill>
                  <a:schemeClr val="tx1"/>
                </a:solidFill>
              </a:rPr>
              <a:t>Структура стенда должна позволять изменять и дополнять информационный материал в процессе учебного года (например, информационный материал может располагаться в файлах, укрепленных на стенде и др.). </a:t>
            </a:r>
          </a:p>
          <a:p>
            <a:r>
              <a:rPr lang="ru-RU" dirty="0">
                <a:solidFill>
                  <a:schemeClr val="tx1"/>
                </a:solidFill>
              </a:rPr>
              <a:t>Информационный материал должен быть кратким, конкретным, понятным для обучающихся и иметь ссылку на источник. </a:t>
            </a:r>
          </a:p>
          <a:p>
            <a:r>
              <a:rPr lang="ru-RU" dirty="0">
                <a:solidFill>
                  <a:schemeClr val="tx1"/>
                </a:solidFill>
              </a:rPr>
              <a:t>Информационный стенд должен содержать материал по обеим формам проведения ГИА: ЕГЭ и ГВЭ</a:t>
            </a:r>
          </a:p>
        </p:txBody>
      </p:sp>
    </p:spTree>
    <p:extLst>
      <p:ext uri="{BB962C8B-B14F-4D97-AF65-F5344CB8AC3E}">
        <p14:creationId xmlns:p14="http://schemas.microsoft.com/office/powerpoint/2010/main" val="2542543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43204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400" b="1" dirty="0"/>
              <a:t>Рекомендации ГИА-11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9"/>
            <a:ext cx="8229600" cy="5458510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Информационной стенд должен содержать выдержки из документов, так как документы могут содержать большой объем информации.</a:t>
            </a:r>
          </a:p>
          <a:p>
            <a:r>
              <a:rPr lang="ru-RU" dirty="0">
                <a:solidFill>
                  <a:schemeClr val="tx1"/>
                </a:solidFill>
              </a:rPr>
              <a:t>Информационный стенд должен содержать информацию о том, где можно ознакомиться с полным текстом документов (федеральные информационные порталы, информационные сайты Минобрнауки РБ, РЦОИ, ОМСУ, ОО).</a:t>
            </a:r>
          </a:p>
          <a:p>
            <a:r>
              <a:rPr lang="ru-RU" dirty="0">
                <a:solidFill>
                  <a:schemeClr val="tx1"/>
                </a:solidFill>
              </a:rPr>
              <a:t>Информационный стенд должен содержать информацию о том, где можно получить полную консультацию по вопросам, связанным с организацией и проведением ГИА Минобрнауки РБ, ОМСУ, ОО).</a:t>
            </a:r>
          </a:p>
          <a:p>
            <a:r>
              <a:rPr lang="ru-RU" dirty="0">
                <a:solidFill>
                  <a:schemeClr val="tx1"/>
                </a:solidFill>
              </a:rPr>
              <a:t>При подготовке материалов для информационного стенда можно использовать федеральный и региональный материал, а можно разработать материал самостоятельно.</a:t>
            </a:r>
          </a:p>
        </p:txBody>
      </p:sp>
    </p:spTree>
    <p:extLst>
      <p:ext uri="{BB962C8B-B14F-4D97-AF65-F5344CB8AC3E}">
        <p14:creationId xmlns:p14="http://schemas.microsoft.com/office/powerpoint/2010/main" val="1291212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43204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400" b="1" dirty="0"/>
              <a:t>Рекомендации ГИА-11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9"/>
            <a:ext cx="8229600" cy="5458510"/>
          </a:xfrm>
        </p:spPr>
        <p:txBody>
          <a:bodyPr>
            <a:normAutofit fontScale="70000" lnSpcReduction="20000"/>
          </a:bodyPr>
          <a:lstStyle/>
          <a:p>
            <a:r>
              <a:rPr lang="ru-RU" dirty="0">
                <a:solidFill>
                  <a:schemeClr val="tx1"/>
                </a:solidFill>
              </a:rPr>
              <a:t>Рекомендуемый перечень информации для размещения на информационном стенде: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– об ответственных по вопросам ГИА;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– об интернет-ресурсах для участников ГИА;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– об итоговом сочинении (изложении) как условии допуска к ГИА-11; 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– о формах ГИА (ЕГЭ - обязательного для всех выпускников 11-х классов, 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планирующих поступление на обучение по программам бакалавриата и программам специалитета в образовательные организации высшего образования, ГВЭ - для участников с ОВЗ, при наличии соответствующих документов и выпускников текущего учебного года не планирующих поступление на обучение по программам бакалавриата и программам специалитета в образовательные организации высшего образования);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– о регистрации на ГИА-11;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– об участниках ЕГЭ и ГВЭ;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– об участии в ГИА;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– о сроках сдачи ГИА;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– о действиях обучающихся в период подготовки и сдачи ГИА;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– о правилах поведения обучающихся в ППЭ;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– о работе с бланками и экзаменационными материалами;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– о способах получения результатов ГИА;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– об апелляциях.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596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2636"/>
            <a:ext cx="8229600" cy="61947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400" b="1" dirty="0"/>
              <a:t>Рекомендации ГИА-11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525963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Например: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1844824"/>
            <a:ext cx="74888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- Официальный информационный портал ЕГЭ </a:t>
            </a:r>
          </a:p>
          <a:p>
            <a:r>
              <a:rPr lang="ru-RU" dirty="0"/>
              <a:t>Федеральный сервис просмотра бланков  ответов ЕГЭ</a:t>
            </a:r>
          </a:p>
          <a:p>
            <a:r>
              <a:rPr lang="en-US" dirty="0">
                <a:hlinkClick r:id="rId2"/>
              </a:rPr>
              <a:t>https://checkege.rustest.ru/</a:t>
            </a:r>
            <a:r>
              <a:rPr lang="ru-RU" dirty="0"/>
              <a:t> </a:t>
            </a:r>
          </a:p>
          <a:p>
            <a:r>
              <a:rPr lang="ru-RU" dirty="0"/>
              <a:t>- Федеральная служба по надзору в сфере образования и науки</a:t>
            </a:r>
          </a:p>
          <a:p>
            <a:r>
              <a:rPr lang="en-US" dirty="0">
                <a:hlinkClick r:id="rId3"/>
              </a:rPr>
              <a:t>https://obrnadzor.gov.ru/</a:t>
            </a:r>
            <a:r>
              <a:rPr lang="ru-RU" dirty="0"/>
              <a:t> </a:t>
            </a:r>
          </a:p>
          <a:p>
            <a:r>
              <a:rPr lang="ru-RU" dirty="0"/>
              <a:t>☎ Телефон для справок: +7 (495) 198-92-38. </a:t>
            </a:r>
          </a:p>
          <a:p>
            <a:r>
              <a:rPr lang="ru-RU" dirty="0"/>
              <a:t>☎ Телефон доверия ЕГЭ: +7 (495) 198-93-38. </a:t>
            </a:r>
          </a:p>
          <a:p>
            <a:pPr marL="285750" indent="-285750">
              <a:buFontTx/>
              <a:buChar char="-"/>
            </a:pPr>
            <a:r>
              <a:rPr lang="ru-RU" dirty="0"/>
              <a:t>Навигатор ГИА</a:t>
            </a:r>
          </a:p>
          <a:p>
            <a:r>
              <a:rPr lang="en-US" dirty="0">
                <a:hlinkClick r:id="rId4"/>
              </a:rPr>
              <a:t>https://obrnadzor.gov.ru/navigator-gia/</a:t>
            </a:r>
            <a:r>
              <a:rPr lang="ru-RU" dirty="0"/>
              <a:t> </a:t>
            </a:r>
          </a:p>
          <a:p>
            <a:pPr marL="285750" indent="-285750">
              <a:buFontTx/>
              <a:buChar char="-"/>
            </a:pPr>
            <a:r>
              <a:rPr lang="ru-RU" dirty="0"/>
              <a:t>Федеральный институт педагогических измерений</a:t>
            </a:r>
          </a:p>
          <a:p>
            <a:r>
              <a:rPr lang="en-US" dirty="0">
                <a:hlinkClick r:id="rId5"/>
              </a:rPr>
              <a:t>https://fipi.ru/</a:t>
            </a:r>
            <a:r>
              <a:rPr lang="ru-RU" dirty="0"/>
              <a:t> ;</a:t>
            </a:r>
          </a:p>
          <a:p>
            <a:pPr marL="285750" indent="-285750">
              <a:buFontTx/>
              <a:buChar char="-"/>
            </a:pPr>
            <a:r>
              <a:rPr lang="ru-RU" dirty="0"/>
              <a:t>Министерство образования и науки Республики Бурятия</a:t>
            </a:r>
          </a:p>
          <a:p>
            <a:r>
              <a:rPr lang="en-US" dirty="0">
                <a:hlinkClick r:id="rId6"/>
              </a:rPr>
              <a:t>https://egov-buryatia.ru/minobr/activities/napravleniya-deyatelnosti/ege-gia/</a:t>
            </a:r>
            <a:r>
              <a:rPr lang="ru-RU" dirty="0"/>
              <a:t> </a:t>
            </a:r>
          </a:p>
          <a:p>
            <a:r>
              <a:rPr lang="ru-RU" dirty="0"/>
              <a:t>-РЦОИ</a:t>
            </a:r>
          </a:p>
          <a:p>
            <a:r>
              <a:rPr lang="en-US" dirty="0">
                <a:hlinkClick r:id="rId7"/>
              </a:rPr>
              <a:t>http://www.burinko.ru</a:t>
            </a:r>
            <a:r>
              <a:rPr lang="ru-RU" dirty="0"/>
              <a:t> </a:t>
            </a:r>
            <a:r>
              <a:rPr lang="en-US" dirty="0"/>
              <a:t>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0973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231"/>
            <a:ext cx="8229600" cy="52087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400" b="1" dirty="0"/>
              <a:t>Рекомендации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3235"/>
            <a:ext cx="8229600" cy="4525963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Например:</a:t>
            </a:r>
            <a:r>
              <a:rPr lang="en-US" b="1" dirty="0">
                <a:solidFill>
                  <a:schemeClr val="tx1"/>
                </a:solidFill>
              </a:rPr>
              <a:t>VK</a:t>
            </a:r>
            <a:r>
              <a:rPr lang="ru-RU" b="1" dirty="0">
                <a:solidFill>
                  <a:schemeClr val="tx1"/>
                </a:solidFill>
              </a:rPr>
              <a:t>, </a:t>
            </a:r>
            <a:r>
              <a:rPr lang="en-US" b="1" dirty="0">
                <a:solidFill>
                  <a:schemeClr val="tx1"/>
                </a:solidFill>
              </a:rPr>
              <a:t>telegram</a:t>
            </a:r>
            <a:endParaRPr lang="ru-RU" b="1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348880"/>
            <a:ext cx="2896369" cy="2896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76872"/>
            <a:ext cx="3576439" cy="3775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3339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3229"/>
            <a:ext cx="8229600" cy="75062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400" b="1" dirty="0"/>
              <a:t>Рекомендации ГИА-11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3235"/>
            <a:ext cx="8229600" cy="4525963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Например: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27584" y="2060848"/>
            <a:ext cx="748883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1. Итоговое сочинение (изложение</a:t>
            </a:r>
            <a:r>
              <a:rPr lang="ru-RU" dirty="0"/>
              <a:t>)</a:t>
            </a:r>
          </a:p>
          <a:p>
            <a:endParaRPr lang="ru-RU" dirty="0"/>
          </a:p>
          <a:p>
            <a:pPr marL="285750" indent="-285750">
              <a:buFontTx/>
              <a:buChar char="-"/>
            </a:pPr>
            <a:r>
              <a:rPr lang="ru-RU" dirty="0"/>
              <a:t>Информационные плакаты Рособрнадзора;</a:t>
            </a:r>
          </a:p>
          <a:p>
            <a:pPr marL="285750" indent="-285750">
              <a:buFontTx/>
              <a:buChar char="-"/>
            </a:pPr>
            <a:endParaRPr lang="ru-RU" dirty="0"/>
          </a:p>
          <a:p>
            <a:r>
              <a:rPr lang="ru-RU" dirty="0"/>
              <a:t>-открытый банк тем итогового сочинения (изложения)</a:t>
            </a:r>
          </a:p>
          <a:p>
            <a:r>
              <a:rPr lang="en-US" dirty="0"/>
              <a:t> </a:t>
            </a:r>
            <a:r>
              <a:rPr lang="en-US" dirty="0">
                <a:hlinkClick r:id="rId2"/>
              </a:rPr>
              <a:t>https://fipi.ru/itogovoe-sochinenie</a:t>
            </a:r>
            <a:r>
              <a:rPr lang="ru-RU" dirty="0"/>
              <a:t> </a:t>
            </a:r>
          </a:p>
          <a:p>
            <a:endParaRPr lang="en-US" dirty="0"/>
          </a:p>
          <a:p>
            <a:r>
              <a:rPr lang="en-US" dirty="0"/>
              <a:t>-</a:t>
            </a:r>
            <a:r>
              <a:rPr lang="ru-RU" dirty="0"/>
              <a:t>Страница Минобрнауки РБ -итоговое сочинение:</a:t>
            </a:r>
          </a:p>
          <a:p>
            <a:r>
              <a:rPr lang="en-US" dirty="0">
                <a:hlinkClick r:id="rId3"/>
              </a:rPr>
              <a:t>https://egov-buryatia.ru/minobr/</a:t>
            </a:r>
            <a:r>
              <a:rPr lang="ru-RU" dirty="0"/>
              <a:t> </a:t>
            </a:r>
          </a:p>
          <a:p>
            <a:r>
              <a:rPr lang="ru-RU" b="1" dirty="0"/>
              <a:t>2. Формы </a:t>
            </a:r>
            <a:r>
              <a:rPr lang="ru-RU" b="1" dirty="0" smtClean="0"/>
              <a:t>ГИА-11</a:t>
            </a:r>
          </a:p>
          <a:p>
            <a:r>
              <a:rPr lang="ru-RU" b="1" dirty="0" smtClean="0"/>
              <a:t>3. Видеоконсультации разработчиков КИМ по ЕГЭ</a:t>
            </a:r>
          </a:p>
          <a:p>
            <a:r>
              <a:rPr lang="en-US" dirty="0">
                <a:hlinkClick r:id="rId4"/>
              </a:rPr>
              <a:t>https://obrnadzor.gov.ru/navigator-gia/materialy-dlya-podgotovki-k-ege/videokonsultaczii-razrabotchikov-kim-ege</a:t>
            </a:r>
            <a:r>
              <a:rPr lang="en-US" dirty="0" smtClean="0">
                <a:hlinkClick r:id="rId4"/>
              </a:rPr>
              <a:t>/</a:t>
            </a:r>
            <a:r>
              <a:rPr lang="ru-RU" dirty="0" smtClean="0"/>
              <a:t>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329569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54746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400" b="1" dirty="0"/>
              <a:t>Рекомендации ГИА-11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4584D51-06F3-4168-AE26-BAC786AA18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1052736"/>
            <a:ext cx="6076950" cy="5629275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5762669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251</TotalTime>
  <Words>1485</Words>
  <Application>Microsoft Office PowerPoint</Application>
  <PresentationFormat>Экран (4:3)</PresentationFormat>
  <Paragraphs>183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Исполнительная</vt:lpstr>
      <vt:lpstr>Информационно- разъяснительная работа по подготовке  к государственной итоговой аттестации 2025</vt:lpstr>
      <vt:lpstr>Проведение информационно-разъяснительной работы по вопросам ГИА-9 и ГИА-11</vt:lpstr>
      <vt:lpstr>Рекомендации ГИА-11</vt:lpstr>
      <vt:lpstr>Рекомендации ГИА-11</vt:lpstr>
      <vt:lpstr>Рекомендации ГИА-11</vt:lpstr>
      <vt:lpstr>Рекомендации ГИА-11</vt:lpstr>
      <vt:lpstr>Рекомендации</vt:lpstr>
      <vt:lpstr>Рекомендации ГИА-11</vt:lpstr>
      <vt:lpstr>Рекомендации ГИА-11</vt:lpstr>
      <vt:lpstr>Презентация PowerPoint</vt:lpstr>
      <vt:lpstr>Рекомендации ГИА-9</vt:lpstr>
      <vt:lpstr>Рекомендации ГИА-9</vt:lpstr>
      <vt:lpstr>Рекомендации ГИА-9</vt:lpstr>
      <vt:lpstr>Презентация PowerPoint</vt:lpstr>
      <vt:lpstr>Рекомендации ГИА-9</vt:lpstr>
      <vt:lpstr>Информационное наполнение сайта</vt:lpstr>
      <vt:lpstr>Информационное наполнение сайта</vt:lpstr>
      <vt:lpstr>Информационное наполнение сайта</vt:lpstr>
      <vt:lpstr>Информационное наполнение сайта</vt:lpstr>
      <vt:lpstr>Презентация PowerPoint</vt:lpstr>
      <vt:lpstr>Работа «горячей» линии по вопросам ГИА</vt:lpstr>
      <vt:lpstr>Работа «горячей» психологической помощи для обучающихся и их родителей (законных представителей)</vt:lpstr>
      <vt:lpstr>Работа «горячей» психологической помощи для обучающихся и их родителей (законных представителей)</vt:lpstr>
      <vt:lpstr>Собрания ( с октября) с</vt:lpstr>
      <vt:lpstr>Пример тем родительских собраний :</vt:lpstr>
      <vt:lpstr>Пример тем классных часов: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Информационно- разъяснительная работа по подготовке  к государственной итоговой аттестации 2025</dc:title>
  <dc:creator>Екатерина Владимировна Малеева</dc:creator>
  <cp:lastModifiedBy>Екатерина Владимировна Малеева</cp:lastModifiedBy>
  <cp:revision>23</cp:revision>
  <dcterms:created xsi:type="dcterms:W3CDTF">2025-01-14T06:55:58Z</dcterms:created>
  <dcterms:modified xsi:type="dcterms:W3CDTF">2025-01-15T01:19:10Z</dcterms:modified>
</cp:coreProperties>
</file>